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9"/>
  </p:notesMasterIdLst>
  <p:sldIdLst>
    <p:sldId id="317" r:id="rId3"/>
    <p:sldId id="321" r:id="rId4"/>
    <p:sldId id="322" r:id="rId5"/>
    <p:sldId id="324" r:id="rId6"/>
    <p:sldId id="326" r:id="rId7"/>
    <p:sldId id="338" r:id="rId8"/>
    <p:sldId id="366" r:id="rId9"/>
    <p:sldId id="367" r:id="rId10"/>
    <p:sldId id="368" r:id="rId11"/>
    <p:sldId id="369" r:id="rId12"/>
    <p:sldId id="371" r:id="rId13"/>
    <p:sldId id="339" r:id="rId14"/>
    <p:sldId id="343" r:id="rId15"/>
    <p:sldId id="340" r:id="rId16"/>
    <p:sldId id="337" r:id="rId17"/>
    <p:sldId id="325" r:id="rId18"/>
    <p:sldId id="341" r:id="rId19"/>
    <p:sldId id="323" r:id="rId20"/>
    <p:sldId id="345" r:id="rId21"/>
    <p:sldId id="344" r:id="rId22"/>
    <p:sldId id="272" r:id="rId23"/>
    <p:sldId id="273" r:id="rId24"/>
    <p:sldId id="274" r:id="rId25"/>
    <p:sldId id="275" r:id="rId26"/>
    <p:sldId id="276" r:id="rId27"/>
    <p:sldId id="277" r:id="rId28"/>
    <p:sldId id="278" r:id="rId29"/>
    <p:sldId id="370" r:id="rId30"/>
    <p:sldId id="346" r:id="rId31"/>
    <p:sldId id="347" r:id="rId32"/>
    <p:sldId id="349" r:id="rId33"/>
    <p:sldId id="350" r:id="rId34"/>
    <p:sldId id="351" r:id="rId35"/>
    <p:sldId id="352" r:id="rId36"/>
    <p:sldId id="353" r:id="rId37"/>
    <p:sldId id="284" r:id="rId38"/>
    <p:sldId id="285" r:id="rId39"/>
    <p:sldId id="286" r:id="rId40"/>
    <p:sldId id="288" r:id="rId41"/>
    <p:sldId id="289" r:id="rId42"/>
    <p:sldId id="290" r:id="rId43"/>
    <p:sldId id="291" r:id="rId44"/>
    <p:sldId id="292" r:id="rId45"/>
    <p:sldId id="293" r:id="rId46"/>
    <p:sldId id="294" r:id="rId47"/>
    <p:sldId id="295"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E9B837-7139-42EB-9758-3F9E87C0D590}" type="doc">
      <dgm:prSet loTypeId="urn:microsoft.com/office/officeart/2005/8/layout/venn1" loCatId="relationship" qsTypeId="urn:microsoft.com/office/officeart/2005/8/quickstyle/simple1" qsCatId="simple" csTypeId="urn:microsoft.com/office/officeart/2005/8/colors/colorful2" csCatId="colorful" phldr="1"/>
      <dgm:spPr/>
    </dgm:pt>
    <dgm:pt modelId="{966CF2A2-1302-4C3E-818E-5BA165AF9119}">
      <dgm:prSet phldrT="[Text]"/>
      <dgm:spPr/>
      <dgm:t>
        <a:bodyPr/>
        <a:lstStyle/>
        <a:p>
          <a:r>
            <a:rPr lang="sr-Cyrl-BA" b="1" dirty="0" smtClean="0">
              <a:latin typeface="Times New Roman" pitchFamily="18" charset="0"/>
              <a:cs typeface="Times New Roman" pitchFamily="18" charset="0"/>
            </a:rPr>
            <a:t>Социјална компонента</a:t>
          </a:r>
          <a:endParaRPr lang="en-US" b="1" dirty="0">
            <a:latin typeface="Times New Roman" pitchFamily="18" charset="0"/>
            <a:cs typeface="Times New Roman" pitchFamily="18" charset="0"/>
          </a:endParaRPr>
        </a:p>
      </dgm:t>
    </dgm:pt>
    <dgm:pt modelId="{BEEAA10A-E3AA-43DD-940B-6D5C3BF286D7}" type="parTrans" cxnId="{1934887D-4EE0-44BE-B889-8556CEF0572A}">
      <dgm:prSet/>
      <dgm:spPr/>
      <dgm:t>
        <a:bodyPr/>
        <a:lstStyle/>
        <a:p>
          <a:endParaRPr lang="en-US"/>
        </a:p>
      </dgm:t>
    </dgm:pt>
    <dgm:pt modelId="{C138E8A8-56B5-4243-96C1-BCDCD984D310}" type="sibTrans" cxnId="{1934887D-4EE0-44BE-B889-8556CEF0572A}">
      <dgm:prSet/>
      <dgm:spPr/>
      <dgm:t>
        <a:bodyPr/>
        <a:lstStyle/>
        <a:p>
          <a:endParaRPr lang="en-US"/>
        </a:p>
      </dgm:t>
    </dgm:pt>
    <dgm:pt modelId="{D0696961-D202-4EC5-8EEA-8431A17A732A}">
      <dgm:prSet phldrT="[Text]"/>
      <dgm:spPr/>
      <dgm:t>
        <a:bodyPr/>
        <a:lstStyle/>
        <a:p>
          <a:r>
            <a:rPr lang="sr-Cyrl-BA" b="1" dirty="0" smtClean="0">
              <a:latin typeface="Times New Roman" pitchFamily="18" charset="0"/>
              <a:cs typeface="Times New Roman" pitchFamily="18" charset="0"/>
            </a:rPr>
            <a:t>Психичка компонента</a:t>
          </a:r>
          <a:endParaRPr lang="en-US" b="1" dirty="0">
            <a:latin typeface="Times New Roman" pitchFamily="18" charset="0"/>
            <a:cs typeface="Times New Roman" pitchFamily="18" charset="0"/>
          </a:endParaRPr>
        </a:p>
      </dgm:t>
    </dgm:pt>
    <dgm:pt modelId="{4DAB3874-7CEF-48A8-A116-B3F7311BC233}" type="parTrans" cxnId="{47E20920-16EA-4D5B-A3F8-0284464275CB}">
      <dgm:prSet/>
      <dgm:spPr/>
      <dgm:t>
        <a:bodyPr/>
        <a:lstStyle/>
        <a:p>
          <a:endParaRPr lang="en-US"/>
        </a:p>
      </dgm:t>
    </dgm:pt>
    <dgm:pt modelId="{312D70FA-D6F2-4B06-A830-9B06BEAAD1C6}" type="sibTrans" cxnId="{47E20920-16EA-4D5B-A3F8-0284464275CB}">
      <dgm:prSet/>
      <dgm:spPr/>
      <dgm:t>
        <a:bodyPr/>
        <a:lstStyle/>
        <a:p>
          <a:endParaRPr lang="en-US"/>
        </a:p>
      </dgm:t>
    </dgm:pt>
    <dgm:pt modelId="{415AFE4F-21BD-424B-8BA7-91F5CC2DDC69}">
      <dgm:prSet phldrT="[Text]"/>
      <dgm:spPr/>
      <dgm:t>
        <a:bodyPr/>
        <a:lstStyle/>
        <a:p>
          <a:r>
            <a:rPr lang="sr-Cyrl-BA" b="1" dirty="0" smtClean="0">
              <a:latin typeface="Times New Roman" pitchFamily="18" charset="0"/>
              <a:cs typeface="Times New Roman" pitchFamily="18" charset="0"/>
            </a:rPr>
            <a:t>Физичка компонента</a:t>
          </a:r>
          <a:endParaRPr lang="en-US" b="1" dirty="0">
            <a:latin typeface="Times New Roman" pitchFamily="18" charset="0"/>
            <a:cs typeface="Times New Roman" pitchFamily="18" charset="0"/>
          </a:endParaRPr>
        </a:p>
      </dgm:t>
    </dgm:pt>
    <dgm:pt modelId="{0875C0FF-E95F-4008-8573-553FA29C00ED}" type="parTrans" cxnId="{17589B32-F20F-430F-ABB2-BFADBADC9B17}">
      <dgm:prSet/>
      <dgm:spPr/>
      <dgm:t>
        <a:bodyPr/>
        <a:lstStyle/>
        <a:p>
          <a:endParaRPr lang="en-US"/>
        </a:p>
      </dgm:t>
    </dgm:pt>
    <dgm:pt modelId="{FD7E2F4F-2E81-40F5-9640-5DE05133B51F}" type="sibTrans" cxnId="{17589B32-F20F-430F-ABB2-BFADBADC9B17}">
      <dgm:prSet/>
      <dgm:spPr/>
      <dgm:t>
        <a:bodyPr/>
        <a:lstStyle/>
        <a:p>
          <a:endParaRPr lang="en-US"/>
        </a:p>
      </dgm:t>
    </dgm:pt>
    <dgm:pt modelId="{4879C69B-B9D5-4213-937F-DD8BA41DA372}" type="pres">
      <dgm:prSet presAssocID="{E2E9B837-7139-42EB-9758-3F9E87C0D590}" presName="compositeShape" presStyleCnt="0">
        <dgm:presLayoutVars>
          <dgm:chMax val="7"/>
          <dgm:dir/>
          <dgm:resizeHandles val="exact"/>
        </dgm:presLayoutVars>
      </dgm:prSet>
      <dgm:spPr/>
    </dgm:pt>
    <dgm:pt modelId="{F73B0B68-4A25-4C96-9D75-08574740BA23}" type="pres">
      <dgm:prSet presAssocID="{966CF2A2-1302-4C3E-818E-5BA165AF9119}" presName="circ1" presStyleLbl="vennNode1" presStyleIdx="0" presStyleCnt="3"/>
      <dgm:spPr/>
      <dgm:t>
        <a:bodyPr/>
        <a:lstStyle/>
        <a:p>
          <a:endParaRPr lang="en-US"/>
        </a:p>
      </dgm:t>
    </dgm:pt>
    <dgm:pt modelId="{461FF69B-A962-4CE2-93A1-DC936B3566E8}" type="pres">
      <dgm:prSet presAssocID="{966CF2A2-1302-4C3E-818E-5BA165AF9119}" presName="circ1Tx" presStyleLbl="revTx" presStyleIdx="0" presStyleCnt="0">
        <dgm:presLayoutVars>
          <dgm:chMax val="0"/>
          <dgm:chPref val="0"/>
          <dgm:bulletEnabled val="1"/>
        </dgm:presLayoutVars>
      </dgm:prSet>
      <dgm:spPr/>
      <dgm:t>
        <a:bodyPr/>
        <a:lstStyle/>
        <a:p>
          <a:endParaRPr lang="en-US"/>
        </a:p>
      </dgm:t>
    </dgm:pt>
    <dgm:pt modelId="{C7F7526C-6185-4735-97A7-95612862292F}" type="pres">
      <dgm:prSet presAssocID="{D0696961-D202-4EC5-8EEA-8431A17A732A}" presName="circ2" presStyleLbl="vennNode1" presStyleIdx="1" presStyleCnt="3"/>
      <dgm:spPr/>
      <dgm:t>
        <a:bodyPr/>
        <a:lstStyle/>
        <a:p>
          <a:endParaRPr lang="en-US"/>
        </a:p>
      </dgm:t>
    </dgm:pt>
    <dgm:pt modelId="{B74AEAB8-192B-4F3B-9166-75C393968B0B}" type="pres">
      <dgm:prSet presAssocID="{D0696961-D202-4EC5-8EEA-8431A17A732A}" presName="circ2Tx" presStyleLbl="revTx" presStyleIdx="0" presStyleCnt="0">
        <dgm:presLayoutVars>
          <dgm:chMax val="0"/>
          <dgm:chPref val="0"/>
          <dgm:bulletEnabled val="1"/>
        </dgm:presLayoutVars>
      </dgm:prSet>
      <dgm:spPr/>
      <dgm:t>
        <a:bodyPr/>
        <a:lstStyle/>
        <a:p>
          <a:endParaRPr lang="en-US"/>
        </a:p>
      </dgm:t>
    </dgm:pt>
    <dgm:pt modelId="{D11F31FD-F91A-4C9B-9FD1-579EF83E881B}" type="pres">
      <dgm:prSet presAssocID="{415AFE4F-21BD-424B-8BA7-91F5CC2DDC69}" presName="circ3" presStyleLbl="vennNode1" presStyleIdx="2" presStyleCnt="3"/>
      <dgm:spPr/>
      <dgm:t>
        <a:bodyPr/>
        <a:lstStyle/>
        <a:p>
          <a:endParaRPr lang="en-US"/>
        </a:p>
      </dgm:t>
    </dgm:pt>
    <dgm:pt modelId="{ADF8D975-FD31-4C62-A0E3-999C9F2CD831}" type="pres">
      <dgm:prSet presAssocID="{415AFE4F-21BD-424B-8BA7-91F5CC2DDC69}" presName="circ3Tx" presStyleLbl="revTx" presStyleIdx="0" presStyleCnt="0">
        <dgm:presLayoutVars>
          <dgm:chMax val="0"/>
          <dgm:chPref val="0"/>
          <dgm:bulletEnabled val="1"/>
        </dgm:presLayoutVars>
      </dgm:prSet>
      <dgm:spPr/>
      <dgm:t>
        <a:bodyPr/>
        <a:lstStyle/>
        <a:p>
          <a:endParaRPr lang="en-US"/>
        </a:p>
      </dgm:t>
    </dgm:pt>
  </dgm:ptLst>
  <dgm:cxnLst>
    <dgm:cxn modelId="{8AB0948C-1874-409E-9F56-71B5DE6DF2B9}" type="presOf" srcId="{D0696961-D202-4EC5-8EEA-8431A17A732A}" destId="{B74AEAB8-192B-4F3B-9166-75C393968B0B}" srcOrd="1" destOrd="0" presId="urn:microsoft.com/office/officeart/2005/8/layout/venn1"/>
    <dgm:cxn modelId="{47E20920-16EA-4D5B-A3F8-0284464275CB}" srcId="{E2E9B837-7139-42EB-9758-3F9E87C0D590}" destId="{D0696961-D202-4EC5-8EEA-8431A17A732A}" srcOrd="1" destOrd="0" parTransId="{4DAB3874-7CEF-48A8-A116-B3F7311BC233}" sibTransId="{312D70FA-D6F2-4B06-A830-9B06BEAAD1C6}"/>
    <dgm:cxn modelId="{EBE904B2-22E2-496E-8A0F-4D3C9012BBFA}" type="presOf" srcId="{415AFE4F-21BD-424B-8BA7-91F5CC2DDC69}" destId="{D11F31FD-F91A-4C9B-9FD1-579EF83E881B}" srcOrd="0" destOrd="0" presId="urn:microsoft.com/office/officeart/2005/8/layout/venn1"/>
    <dgm:cxn modelId="{438DC946-8093-4F9A-BCF4-C6C64D84DBCC}" type="presOf" srcId="{966CF2A2-1302-4C3E-818E-5BA165AF9119}" destId="{F73B0B68-4A25-4C96-9D75-08574740BA23}" srcOrd="0" destOrd="0" presId="urn:microsoft.com/office/officeart/2005/8/layout/venn1"/>
    <dgm:cxn modelId="{3AF3B3E7-5FA9-401B-9956-1640E55D170E}" type="presOf" srcId="{D0696961-D202-4EC5-8EEA-8431A17A732A}" destId="{C7F7526C-6185-4735-97A7-95612862292F}" srcOrd="0" destOrd="0" presId="urn:microsoft.com/office/officeart/2005/8/layout/venn1"/>
    <dgm:cxn modelId="{17589B32-F20F-430F-ABB2-BFADBADC9B17}" srcId="{E2E9B837-7139-42EB-9758-3F9E87C0D590}" destId="{415AFE4F-21BD-424B-8BA7-91F5CC2DDC69}" srcOrd="2" destOrd="0" parTransId="{0875C0FF-E95F-4008-8573-553FA29C00ED}" sibTransId="{FD7E2F4F-2E81-40F5-9640-5DE05133B51F}"/>
    <dgm:cxn modelId="{235695F0-5623-41EE-A9FE-EFC4FC6B21D9}" type="presOf" srcId="{E2E9B837-7139-42EB-9758-3F9E87C0D590}" destId="{4879C69B-B9D5-4213-937F-DD8BA41DA372}" srcOrd="0" destOrd="0" presId="urn:microsoft.com/office/officeart/2005/8/layout/venn1"/>
    <dgm:cxn modelId="{C92C5C79-5D75-4B0A-BB45-FAFA9CC729F3}" type="presOf" srcId="{966CF2A2-1302-4C3E-818E-5BA165AF9119}" destId="{461FF69B-A962-4CE2-93A1-DC936B3566E8}" srcOrd="1" destOrd="0" presId="urn:microsoft.com/office/officeart/2005/8/layout/venn1"/>
    <dgm:cxn modelId="{1934887D-4EE0-44BE-B889-8556CEF0572A}" srcId="{E2E9B837-7139-42EB-9758-3F9E87C0D590}" destId="{966CF2A2-1302-4C3E-818E-5BA165AF9119}" srcOrd="0" destOrd="0" parTransId="{BEEAA10A-E3AA-43DD-940B-6D5C3BF286D7}" sibTransId="{C138E8A8-56B5-4243-96C1-BCDCD984D310}"/>
    <dgm:cxn modelId="{B969A09E-8063-4452-AFC5-9030F01E9237}" type="presOf" srcId="{415AFE4F-21BD-424B-8BA7-91F5CC2DDC69}" destId="{ADF8D975-FD31-4C62-A0E3-999C9F2CD831}" srcOrd="1" destOrd="0" presId="urn:microsoft.com/office/officeart/2005/8/layout/venn1"/>
    <dgm:cxn modelId="{3147E407-4000-4738-9A4C-78F624F4631F}" type="presParOf" srcId="{4879C69B-B9D5-4213-937F-DD8BA41DA372}" destId="{F73B0B68-4A25-4C96-9D75-08574740BA23}" srcOrd="0" destOrd="0" presId="urn:microsoft.com/office/officeart/2005/8/layout/venn1"/>
    <dgm:cxn modelId="{8C77226E-3D8A-430A-AA3C-998AA809CFC3}" type="presParOf" srcId="{4879C69B-B9D5-4213-937F-DD8BA41DA372}" destId="{461FF69B-A962-4CE2-93A1-DC936B3566E8}" srcOrd="1" destOrd="0" presId="urn:microsoft.com/office/officeart/2005/8/layout/venn1"/>
    <dgm:cxn modelId="{90A5A1A0-7CBB-4BEA-A277-49E108D17661}" type="presParOf" srcId="{4879C69B-B9D5-4213-937F-DD8BA41DA372}" destId="{C7F7526C-6185-4735-97A7-95612862292F}" srcOrd="2" destOrd="0" presId="urn:microsoft.com/office/officeart/2005/8/layout/venn1"/>
    <dgm:cxn modelId="{7D0BDC58-E1BD-4278-87D1-59FCE3160221}" type="presParOf" srcId="{4879C69B-B9D5-4213-937F-DD8BA41DA372}" destId="{B74AEAB8-192B-4F3B-9166-75C393968B0B}" srcOrd="3" destOrd="0" presId="urn:microsoft.com/office/officeart/2005/8/layout/venn1"/>
    <dgm:cxn modelId="{C4871CCF-40A3-4951-8EB7-C00F052C9405}" type="presParOf" srcId="{4879C69B-B9D5-4213-937F-DD8BA41DA372}" destId="{D11F31FD-F91A-4C9B-9FD1-579EF83E881B}" srcOrd="4" destOrd="0" presId="urn:microsoft.com/office/officeart/2005/8/layout/venn1"/>
    <dgm:cxn modelId="{34298589-B274-4D62-9EEF-3F8F149305FE}" type="presParOf" srcId="{4879C69B-B9D5-4213-937F-DD8BA41DA372}" destId="{ADF8D975-FD31-4C62-A0E3-999C9F2CD831}" srcOrd="5" destOrd="0" presId="urn:microsoft.com/office/officeart/2005/8/layout/ven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3B0B68-4A25-4C96-9D75-08574740BA23}">
      <dsp:nvSpPr>
        <dsp:cNvPr id="0" name=""/>
        <dsp:cNvSpPr/>
      </dsp:nvSpPr>
      <dsp:spPr>
        <a:xfrm>
          <a:off x="1375380" y="34289"/>
          <a:ext cx="1645919" cy="1645919"/>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sr-Cyrl-BA" sz="1400" b="1" kern="1200" dirty="0" smtClean="0">
              <a:latin typeface="Times New Roman" pitchFamily="18" charset="0"/>
              <a:cs typeface="Times New Roman" pitchFamily="18" charset="0"/>
            </a:rPr>
            <a:t>Социјална компонента</a:t>
          </a:r>
          <a:endParaRPr lang="en-US" sz="1400" b="1" kern="1200" dirty="0">
            <a:latin typeface="Times New Roman" pitchFamily="18" charset="0"/>
            <a:cs typeface="Times New Roman" pitchFamily="18" charset="0"/>
          </a:endParaRPr>
        </a:p>
      </dsp:txBody>
      <dsp:txXfrm>
        <a:off x="1594836" y="322325"/>
        <a:ext cx="1207007" cy="740663"/>
      </dsp:txXfrm>
    </dsp:sp>
    <dsp:sp modelId="{C7F7526C-6185-4735-97A7-95612862292F}">
      <dsp:nvSpPr>
        <dsp:cNvPr id="0" name=""/>
        <dsp:cNvSpPr/>
      </dsp:nvSpPr>
      <dsp:spPr>
        <a:xfrm>
          <a:off x="1969283" y="1062989"/>
          <a:ext cx="1645919" cy="1645919"/>
        </a:xfrm>
        <a:prstGeom prst="ellipse">
          <a:avLst/>
        </a:prstGeom>
        <a:solidFill>
          <a:schemeClr val="accent2">
            <a:alpha val="50000"/>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sr-Cyrl-BA" sz="1400" b="1" kern="1200" dirty="0" smtClean="0">
              <a:latin typeface="Times New Roman" pitchFamily="18" charset="0"/>
              <a:cs typeface="Times New Roman" pitchFamily="18" charset="0"/>
            </a:rPr>
            <a:t>Психичка компонента</a:t>
          </a:r>
          <a:endParaRPr lang="en-US" sz="1400" b="1" kern="1200" dirty="0">
            <a:latin typeface="Times New Roman" pitchFamily="18" charset="0"/>
            <a:cs typeface="Times New Roman" pitchFamily="18" charset="0"/>
          </a:endParaRPr>
        </a:p>
      </dsp:txBody>
      <dsp:txXfrm>
        <a:off x="2472660" y="1488185"/>
        <a:ext cx="987551" cy="905255"/>
      </dsp:txXfrm>
    </dsp:sp>
    <dsp:sp modelId="{D11F31FD-F91A-4C9B-9FD1-579EF83E881B}">
      <dsp:nvSpPr>
        <dsp:cNvPr id="0" name=""/>
        <dsp:cNvSpPr/>
      </dsp:nvSpPr>
      <dsp:spPr>
        <a:xfrm>
          <a:off x="781478" y="1062989"/>
          <a:ext cx="1645919" cy="1645919"/>
        </a:xfrm>
        <a:prstGeom prst="ellipse">
          <a:avLst/>
        </a:prstGeom>
        <a:solidFill>
          <a:schemeClr val="accent2">
            <a:alpha val="50000"/>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sr-Cyrl-BA" sz="1400" b="1" kern="1200" dirty="0" smtClean="0">
              <a:latin typeface="Times New Roman" pitchFamily="18" charset="0"/>
              <a:cs typeface="Times New Roman" pitchFamily="18" charset="0"/>
            </a:rPr>
            <a:t>Физичка компонента</a:t>
          </a:r>
          <a:endParaRPr lang="en-US" sz="1400" b="1" kern="1200" dirty="0">
            <a:latin typeface="Times New Roman" pitchFamily="18" charset="0"/>
            <a:cs typeface="Times New Roman" pitchFamily="18" charset="0"/>
          </a:endParaRPr>
        </a:p>
      </dsp:txBody>
      <dsp:txXfrm>
        <a:off x="936468" y="1488185"/>
        <a:ext cx="987551" cy="90525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Cyrl-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E96129-6B10-44D5-9F7F-3D29FCB13652}" type="datetimeFigureOut">
              <a:rPr lang="sr-Cyrl-RS" smtClean="0"/>
              <a:t>31.1.2021</a:t>
            </a:fld>
            <a:endParaRPr lang="sr-Cyrl-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Cyrl-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Cyrl-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28A6CE-33E6-4530-87D1-546EB5E00386}" type="slidenum">
              <a:rPr lang="sr-Cyrl-RS" smtClean="0"/>
              <a:t>‹#›</a:t>
            </a:fld>
            <a:endParaRPr lang="sr-Cyrl-RS"/>
          </a:p>
        </p:txBody>
      </p:sp>
    </p:spTree>
    <p:extLst>
      <p:ext uri="{BB962C8B-B14F-4D97-AF65-F5344CB8AC3E}">
        <p14:creationId xmlns:p14="http://schemas.microsoft.com/office/powerpoint/2010/main" val="583341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Cyrl-RS" dirty="0"/>
          </a:p>
        </p:txBody>
      </p:sp>
      <p:sp>
        <p:nvSpPr>
          <p:cNvPr id="4" name="Slide Number Placeholder 3"/>
          <p:cNvSpPr>
            <a:spLocks noGrp="1"/>
          </p:cNvSpPr>
          <p:nvPr>
            <p:ph type="sldNum" sz="quarter" idx="10"/>
          </p:nvPr>
        </p:nvSpPr>
        <p:spPr/>
        <p:txBody>
          <a:bodyPr/>
          <a:lstStyle/>
          <a:p>
            <a:fld id="{2D28A6CE-33E6-4530-87D1-546EB5E00386}" type="slidenum">
              <a:rPr lang="sr-Cyrl-RS" smtClean="0"/>
              <a:t>2</a:t>
            </a:fld>
            <a:endParaRPr lang="sr-Cyrl-RS"/>
          </a:p>
        </p:txBody>
      </p:sp>
    </p:spTree>
    <p:extLst>
      <p:ext uri="{BB962C8B-B14F-4D97-AF65-F5344CB8AC3E}">
        <p14:creationId xmlns:p14="http://schemas.microsoft.com/office/powerpoint/2010/main" val="2092043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3885453" y="0"/>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3011" name="Rectangle 3"/>
          <p:cNvSpPr>
            <a:spLocks noChangeArrowheads="1"/>
          </p:cNvSpPr>
          <p:nvPr/>
        </p:nvSpPr>
        <p:spPr bwMode="auto">
          <a:xfrm>
            <a:off x="3885453" y="8686288"/>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050" tIns="0" rIns="19050" bIns="0" anchor="b"/>
          <a:lstStyle/>
          <a:p>
            <a:pPr algn="r"/>
            <a:r>
              <a:rPr lang="en-US" sz="1000" i="1"/>
              <a:t>93</a:t>
            </a:r>
          </a:p>
        </p:txBody>
      </p:sp>
      <p:sp>
        <p:nvSpPr>
          <p:cNvPr id="43012" name="Rectangle 4"/>
          <p:cNvSpPr>
            <a:spLocks noChangeArrowheads="1"/>
          </p:cNvSpPr>
          <p:nvPr/>
        </p:nvSpPr>
        <p:spPr bwMode="auto">
          <a:xfrm>
            <a:off x="0" y="8686288"/>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3013" name="Rectangle 5"/>
          <p:cNvSpPr>
            <a:spLocks noChangeArrowheads="1"/>
          </p:cNvSpPr>
          <p:nvPr/>
        </p:nvSpPr>
        <p:spPr bwMode="auto">
          <a:xfrm>
            <a:off x="0" y="0"/>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3014" name="Rectangle 6"/>
          <p:cNvSpPr>
            <a:spLocks noGrp="1" noRot="1" noChangeAspect="1" noChangeArrowheads="1" noTextEdit="1"/>
          </p:cNvSpPr>
          <p:nvPr>
            <p:ph type="sldImg"/>
          </p:nvPr>
        </p:nvSpPr>
        <p:spPr>
          <a:xfrm>
            <a:off x="1150938" y="692150"/>
            <a:ext cx="4556125" cy="3416300"/>
          </a:xfrm>
          <a:ln cap="flat"/>
        </p:spPr>
      </p:sp>
      <p:sp>
        <p:nvSpPr>
          <p:cNvPr id="43015" name="Rectangle 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3016" name="Footer Placeholder 7"/>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pl-PL" smtClean="0"/>
              <a:t>Profesorka dr Snežana Simić</a:t>
            </a:r>
          </a:p>
        </p:txBody>
      </p:sp>
      <p:sp>
        <p:nvSpPr>
          <p:cNvPr id="43017" name="Header Placeholder 8"/>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pl-PL" smtClean="0"/>
              <a:t>Uvod u zdravstvenu ekonomiku</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3885453" y="0"/>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5" name="Rectangle 3"/>
          <p:cNvSpPr>
            <a:spLocks noChangeArrowheads="1"/>
          </p:cNvSpPr>
          <p:nvPr/>
        </p:nvSpPr>
        <p:spPr bwMode="auto">
          <a:xfrm>
            <a:off x="3885453" y="8686288"/>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050" tIns="0" rIns="19050" bIns="0" anchor="b"/>
          <a:lstStyle/>
          <a:p>
            <a:pPr algn="r"/>
            <a:r>
              <a:rPr lang="en-US" sz="1000" i="1"/>
              <a:t>93</a:t>
            </a:r>
          </a:p>
        </p:txBody>
      </p:sp>
      <p:sp>
        <p:nvSpPr>
          <p:cNvPr id="44036" name="Rectangle 4"/>
          <p:cNvSpPr>
            <a:spLocks noChangeArrowheads="1"/>
          </p:cNvSpPr>
          <p:nvPr/>
        </p:nvSpPr>
        <p:spPr bwMode="auto">
          <a:xfrm>
            <a:off x="0" y="8686288"/>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7" name="Rectangle 5"/>
          <p:cNvSpPr>
            <a:spLocks noChangeArrowheads="1"/>
          </p:cNvSpPr>
          <p:nvPr/>
        </p:nvSpPr>
        <p:spPr bwMode="auto">
          <a:xfrm>
            <a:off x="0" y="0"/>
            <a:ext cx="2972547" cy="45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8" name="Rectangle 6"/>
          <p:cNvSpPr>
            <a:spLocks noGrp="1" noRot="1" noChangeAspect="1" noChangeArrowheads="1" noTextEdit="1"/>
          </p:cNvSpPr>
          <p:nvPr>
            <p:ph type="sldImg"/>
          </p:nvPr>
        </p:nvSpPr>
        <p:spPr>
          <a:xfrm>
            <a:off x="1150938" y="692150"/>
            <a:ext cx="4556125" cy="3416300"/>
          </a:xfrm>
          <a:ln cap="flat"/>
        </p:spPr>
      </p:sp>
      <p:sp>
        <p:nvSpPr>
          <p:cNvPr id="44039" name="Rectangle 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4040" name="Footer Placeholder 7"/>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pl-PL" smtClean="0"/>
              <a:t>Profesorka dr Snežana Simić</a:t>
            </a:r>
          </a:p>
        </p:txBody>
      </p:sp>
      <p:sp>
        <p:nvSpPr>
          <p:cNvPr id="44041" name="Header Placeholder 8"/>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pl-PL" smtClean="0"/>
              <a:t>Uvod u zdravstvenu ekonomiku</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mtClean="0"/>
              <a:t>Професорка др Снежана Симић</a:t>
            </a:r>
          </a:p>
        </p:txBody>
      </p:sp>
      <p:sp>
        <p:nvSpPr>
          <p:cNvPr id="102403"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mtClean="0"/>
              <a:t>Здравље - дефиниције, модели и одреднице</a:t>
            </a:r>
          </a:p>
        </p:txBody>
      </p:sp>
      <p:sp>
        <p:nvSpPr>
          <p:cNvPr id="10240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699B0902-28B6-4451-A419-A0A0EEEA50D3}" type="slidenum">
              <a:rPr lang="en-US" smtClean="0"/>
              <a:pPr/>
              <a:t>6</a:t>
            </a:fld>
            <a:endParaRPr lang="en-US" smtClean="0"/>
          </a:p>
        </p:txBody>
      </p:sp>
      <p:sp>
        <p:nvSpPr>
          <p:cNvPr id="102405" name="Rectangle 2"/>
          <p:cNvSpPr>
            <a:spLocks noGrp="1" noRot="1" noChangeAspect="1" noChangeArrowheads="1" noTextEdit="1"/>
          </p:cNvSpPr>
          <p:nvPr>
            <p:ph type="sldImg"/>
          </p:nvPr>
        </p:nvSpPr>
        <p:spPr>
          <a:ln/>
        </p:spPr>
      </p:sp>
      <p:sp>
        <p:nvSpPr>
          <p:cNvPr id="10240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Cyrl-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Cyrl-RS"/>
          </a:p>
        </p:txBody>
      </p:sp>
      <p:sp>
        <p:nvSpPr>
          <p:cNvPr id="4" name="Date Placeholder 3"/>
          <p:cNvSpPr>
            <a:spLocks noGrp="1"/>
          </p:cNvSpPr>
          <p:nvPr>
            <p:ph type="dt" sz="half" idx="10"/>
          </p:nvPr>
        </p:nvSpPr>
        <p:spPr/>
        <p:txBody>
          <a:bodyPr/>
          <a:lstStyle/>
          <a:p>
            <a:fld id="{186160AE-FCD3-4B2F-B9A8-897445AF6022}" type="datetimeFigureOut">
              <a:rPr lang="sr-Cyrl-RS" smtClean="0"/>
              <a:t>31.1.2021</a:t>
            </a:fld>
            <a:endParaRPr lang="sr-Cyrl-RS"/>
          </a:p>
        </p:txBody>
      </p:sp>
      <p:sp>
        <p:nvSpPr>
          <p:cNvPr id="5" name="Footer Placeholder 4"/>
          <p:cNvSpPr>
            <a:spLocks noGrp="1"/>
          </p:cNvSpPr>
          <p:nvPr>
            <p:ph type="ftr" sz="quarter" idx="11"/>
          </p:nvPr>
        </p:nvSpPr>
        <p:spPr/>
        <p:txBody>
          <a:bodyPr/>
          <a:lstStyle/>
          <a:p>
            <a:endParaRPr lang="sr-Cyrl-RS"/>
          </a:p>
        </p:txBody>
      </p:sp>
      <p:sp>
        <p:nvSpPr>
          <p:cNvPr id="6" name="Slide Number Placeholder 5"/>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1210119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Cyrl-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Date Placeholder 3"/>
          <p:cNvSpPr>
            <a:spLocks noGrp="1"/>
          </p:cNvSpPr>
          <p:nvPr>
            <p:ph type="dt" sz="half" idx="10"/>
          </p:nvPr>
        </p:nvSpPr>
        <p:spPr/>
        <p:txBody>
          <a:bodyPr/>
          <a:lstStyle/>
          <a:p>
            <a:fld id="{186160AE-FCD3-4B2F-B9A8-897445AF6022}" type="datetimeFigureOut">
              <a:rPr lang="sr-Cyrl-RS" smtClean="0"/>
              <a:t>31.1.2021</a:t>
            </a:fld>
            <a:endParaRPr lang="sr-Cyrl-RS"/>
          </a:p>
        </p:txBody>
      </p:sp>
      <p:sp>
        <p:nvSpPr>
          <p:cNvPr id="5" name="Footer Placeholder 4"/>
          <p:cNvSpPr>
            <a:spLocks noGrp="1"/>
          </p:cNvSpPr>
          <p:nvPr>
            <p:ph type="ftr" sz="quarter" idx="11"/>
          </p:nvPr>
        </p:nvSpPr>
        <p:spPr/>
        <p:txBody>
          <a:bodyPr/>
          <a:lstStyle/>
          <a:p>
            <a:endParaRPr lang="sr-Cyrl-RS"/>
          </a:p>
        </p:txBody>
      </p:sp>
      <p:sp>
        <p:nvSpPr>
          <p:cNvPr id="6" name="Slide Number Placeholder 5"/>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4106956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Cyrl-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Date Placeholder 3"/>
          <p:cNvSpPr>
            <a:spLocks noGrp="1"/>
          </p:cNvSpPr>
          <p:nvPr>
            <p:ph type="dt" sz="half" idx="10"/>
          </p:nvPr>
        </p:nvSpPr>
        <p:spPr/>
        <p:txBody>
          <a:bodyPr/>
          <a:lstStyle/>
          <a:p>
            <a:fld id="{186160AE-FCD3-4B2F-B9A8-897445AF6022}" type="datetimeFigureOut">
              <a:rPr lang="sr-Cyrl-RS" smtClean="0"/>
              <a:t>31.1.2021</a:t>
            </a:fld>
            <a:endParaRPr lang="sr-Cyrl-RS"/>
          </a:p>
        </p:txBody>
      </p:sp>
      <p:sp>
        <p:nvSpPr>
          <p:cNvPr id="5" name="Footer Placeholder 4"/>
          <p:cNvSpPr>
            <a:spLocks noGrp="1"/>
          </p:cNvSpPr>
          <p:nvPr>
            <p:ph type="ftr" sz="quarter" idx="11"/>
          </p:nvPr>
        </p:nvSpPr>
        <p:spPr/>
        <p:txBody>
          <a:bodyPr/>
          <a:lstStyle/>
          <a:p>
            <a:endParaRPr lang="sr-Cyrl-RS"/>
          </a:p>
        </p:txBody>
      </p:sp>
      <p:sp>
        <p:nvSpPr>
          <p:cNvPr id="6" name="Slide Number Placeholder 5"/>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11890742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98601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026333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760447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28587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2478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23910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00083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13040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Cyrl-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Date Placeholder 3"/>
          <p:cNvSpPr>
            <a:spLocks noGrp="1"/>
          </p:cNvSpPr>
          <p:nvPr>
            <p:ph type="dt" sz="half" idx="10"/>
          </p:nvPr>
        </p:nvSpPr>
        <p:spPr/>
        <p:txBody>
          <a:bodyPr/>
          <a:lstStyle/>
          <a:p>
            <a:fld id="{186160AE-FCD3-4B2F-B9A8-897445AF6022}" type="datetimeFigureOut">
              <a:rPr lang="sr-Cyrl-RS" smtClean="0"/>
              <a:t>31.1.2021</a:t>
            </a:fld>
            <a:endParaRPr lang="sr-Cyrl-RS"/>
          </a:p>
        </p:txBody>
      </p:sp>
      <p:sp>
        <p:nvSpPr>
          <p:cNvPr id="5" name="Footer Placeholder 4"/>
          <p:cNvSpPr>
            <a:spLocks noGrp="1"/>
          </p:cNvSpPr>
          <p:nvPr>
            <p:ph type="ftr" sz="quarter" idx="11"/>
          </p:nvPr>
        </p:nvSpPr>
        <p:spPr/>
        <p:txBody>
          <a:bodyPr/>
          <a:lstStyle/>
          <a:p>
            <a:endParaRPr lang="sr-Cyrl-RS"/>
          </a:p>
        </p:txBody>
      </p:sp>
      <p:sp>
        <p:nvSpPr>
          <p:cNvPr id="6" name="Slide Number Placeholder 5"/>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2403378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5602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406365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46077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0" y="190500"/>
            <a:ext cx="7010400" cy="15271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0" y="1905000"/>
            <a:ext cx="3429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105400" y="1905000"/>
            <a:ext cx="3429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105400" y="4038600"/>
            <a:ext cx="3429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629400" y="6248400"/>
            <a:ext cx="1905000" cy="457200"/>
          </a:xfrm>
        </p:spPr>
        <p:txBody>
          <a:bodyPr/>
          <a:lstStyle>
            <a:lvl1pPr>
              <a:defRPr/>
            </a:lvl1pPr>
          </a:lstStyle>
          <a:p>
            <a:fld id="{6CE8D76F-7529-412E-9B6D-3BB190014D5F}" type="datetimeFigureOut">
              <a:rPr lang="en-US">
                <a:solidFill>
                  <a:prstClr val="black">
                    <a:tint val="75000"/>
                  </a:prstClr>
                </a:solidFill>
              </a:rPr>
              <a:pPr/>
              <a:t>1/31/2021</a:t>
            </a:fld>
            <a:endParaRPr lang="en-US">
              <a:solidFill>
                <a:prstClr val="black">
                  <a:tint val="75000"/>
                </a:prstClr>
              </a:solidFill>
            </a:endParaRPr>
          </a:p>
        </p:txBody>
      </p:sp>
      <p:sp>
        <p:nvSpPr>
          <p:cNvPr id="7" name="Footer Placeholder 6"/>
          <p:cNvSpPr>
            <a:spLocks noGrp="1"/>
          </p:cNvSpPr>
          <p:nvPr>
            <p:ph type="ftr" sz="quarter" idx="11"/>
          </p:nvPr>
        </p:nvSpPr>
        <p:spPr>
          <a:xfrm>
            <a:off x="3276600" y="6248400"/>
            <a:ext cx="2895600" cy="457200"/>
          </a:xfrm>
        </p:spPr>
        <p:txBody>
          <a:bodyPr/>
          <a:lstStyle>
            <a:lvl1pPr>
              <a:defRPr/>
            </a:lvl1pPr>
          </a:lstStyle>
          <a:p>
            <a:endParaRPr lang="en-US">
              <a:solidFill>
                <a:prstClr val="black">
                  <a:tint val="75000"/>
                </a:prstClr>
              </a:solidFill>
            </a:endParaRPr>
          </a:p>
        </p:txBody>
      </p:sp>
      <p:sp>
        <p:nvSpPr>
          <p:cNvPr id="8" name="Slide Number Placeholder 7"/>
          <p:cNvSpPr>
            <a:spLocks noGrp="1"/>
          </p:cNvSpPr>
          <p:nvPr>
            <p:ph type="sldNum" sz="quarter" idx="12"/>
          </p:nvPr>
        </p:nvSpPr>
        <p:spPr>
          <a:xfrm>
            <a:off x="1524000" y="6248400"/>
            <a:ext cx="1295400" cy="457200"/>
          </a:xfrm>
        </p:spPr>
        <p:txBody>
          <a:bodyPr/>
          <a:lstStyle>
            <a:lvl1pPr>
              <a:defRPr/>
            </a:lvl1pPr>
          </a:lstStyle>
          <a:p>
            <a:fld id="{0AB9C887-EC12-46A3-A843-9AA05D140B6C}"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3155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524000" y="190500"/>
            <a:ext cx="7010400" cy="5829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629400" y="6248400"/>
            <a:ext cx="1905000" cy="457200"/>
          </a:xfrm>
        </p:spPr>
        <p:txBody>
          <a:bodyPr/>
          <a:lstStyle>
            <a:lvl1pPr>
              <a:defRPr/>
            </a:lvl1pPr>
          </a:lstStyle>
          <a:p>
            <a:fld id="{6CDE14F4-1EDE-4173-B54D-774863886E0A}" type="datetimeFigureOut">
              <a:rPr lang="en-US">
                <a:solidFill>
                  <a:prstClr val="black">
                    <a:tint val="75000"/>
                  </a:prstClr>
                </a:solidFill>
              </a:rPr>
              <a:pPr/>
              <a:t>1/31/2021</a:t>
            </a:fld>
            <a:endParaRPr lang="en-US">
              <a:solidFill>
                <a:prstClr val="black">
                  <a:tint val="75000"/>
                </a:prstClr>
              </a:solidFill>
            </a:endParaRPr>
          </a:p>
        </p:txBody>
      </p:sp>
      <p:sp>
        <p:nvSpPr>
          <p:cNvPr id="4" name="Footer Placeholder 3"/>
          <p:cNvSpPr>
            <a:spLocks noGrp="1"/>
          </p:cNvSpPr>
          <p:nvPr>
            <p:ph type="ftr" sz="quarter" idx="11"/>
          </p:nvPr>
        </p:nvSpPr>
        <p:spPr>
          <a:xfrm>
            <a:off x="3276600" y="6248400"/>
            <a:ext cx="2895600" cy="457200"/>
          </a:xfrm>
        </p:spPr>
        <p:txBody>
          <a:bodyPr/>
          <a:lstStyle>
            <a:lvl1pPr>
              <a:defRPr/>
            </a:lvl1pPr>
          </a:lstStyle>
          <a:p>
            <a:endParaRPr lang="en-US">
              <a:solidFill>
                <a:prstClr val="black">
                  <a:tint val="75000"/>
                </a:prstClr>
              </a:solidFill>
            </a:endParaRPr>
          </a:p>
        </p:txBody>
      </p:sp>
      <p:sp>
        <p:nvSpPr>
          <p:cNvPr id="5" name="Slide Number Placeholder 4"/>
          <p:cNvSpPr>
            <a:spLocks noGrp="1"/>
          </p:cNvSpPr>
          <p:nvPr>
            <p:ph type="sldNum" sz="quarter" idx="12"/>
          </p:nvPr>
        </p:nvSpPr>
        <p:spPr>
          <a:xfrm>
            <a:off x="1524000" y="6248400"/>
            <a:ext cx="1295400" cy="457200"/>
          </a:xfrm>
        </p:spPr>
        <p:txBody>
          <a:bodyPr/>
          <a:lstStyle>
            <a:lvl1pPr>
              <a:defRPr/>
            </a:lvl1pPr>
          </a:lstStyle>
          <a:p>
            <a:fld id="{E5800424-32DC-41D1-BFB7-E549B07A6E88}"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274273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524000" y="190500"/>
            <a:ext cx="7010400" cy="1527175"/>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1524000" y="1905000"/>
            <a:ext cx="7010400" cy="4114800"/>
          </a:xfrm>
        </p:spPr>
        <p:txBody>
          <a:bodyPr/>
          <a:lstStyle/>
          <a:p>
            <a:endParaRPr lang="en-US"/>
          </a:p>
        </p:txBody>
      </p:sp>
      <p:sp>
        <p:nvSpPr>
          <p:cNvPr id="4" name="Date Placeholder 3"/>
          <p:cNvSpPr>
            <a:spLocks noGrp="1"/>
          </p:cNvSpPr>
          <p:nvPr>
            <p:ph type="dt" sz="half" idx="10"/>
          </p:nvPr>
        </p:nvSpPr>
        <p:spPr>
          <a:xfrm>
            <a:off x="6629400" y="6248400"/>
            <a:ext cx="1905000" cy="457200"/>
          </a:xfrm>
        </p:spPr>
        <p:txBody>
          <a:bodyPr/>
          <a:lstStyle>
            <a:lvl1pPr>
              <a:defRPr/>
            </a:lvl1pPr>
          </a:lstStyle>
          <a:p>
            <a:fld id="{A3C054F0-3108-403E-9BCB-4B3B8F13607C}" type="datetimeFigureOut">
              <a:rPr lang="en-US">
                <a:solidFill>
                  <a:prstClr val="black">
                    <a:tint val="75000"/>
                  </a:prstClr>
                </a:solidFill>
              </a:rPr>
              <a:pPr/>
              <a:t>1/31/2021</a:t>
            </a:fld>
            <a:endParaRPr lang="en-US">
              <a:solidFill>
                <a:prstClr val="black">
                  <a:tint val="75000"/>
                </a:prstClr>
              </a:solidFill>
            </a:endParaRPr>
          </a:p>
        </p:txBody>
      </p:sp>
      <p:sp>
        <p:nvSpPr>
          <p:cNvPr id="5" name="Footer Placeholder 4"/>
          <p:cNvSpPr>
            <a:spLocks noGrp="1"/>
          </p:cNvSpPr>
          <p:nvPr>
            <p:ph type="ftr" sz="quarter" idx="11"/>
          </p:nvPr>
        </p:nvSpPr>
        <p:spPr>
          <a:xfrm>
            <a:off x="3276600" y="6248400"/>
            <a:ext cx="2895600" cy="457200"/>
          </a:xfrm>
        </p:spPr>
        <p:txBody>
          <a:bodyPr/>
          <a:lstStyle>
            <a:lvl1pP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1524000" y="6248400"/>
            <a:ext cx="1295400" cy="457200"/>
          </a:xfrm>
        </p:spPr>
        <p:txBody>
          <a:bodyPr/>
          <a:lstStyle>
            <a:lvl1pPr>
              <a:defRPr/>
            </a:lvl1pPr>
          </a:lstStyle>
          <a:p>
            <a:fld id="{381B9CB8-B1EB-4817-89B9-B789A0CF4C85}"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70286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0" y="190500"/>
            <a:ext cx="7010400" cy="15271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0" y="1905000"/>
            <a:ext cx="3429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0" y="1905000"/>
            <a:ext cx="3429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629400" y="6248400"/>
            <a:ext cx="1905000" cy="457200"/>
          </a:xfrm>
        </p:spPr>
        <p:txBody>
          <a:bodyPr/>
          <a:lstStyle>
            <a:lvl1pPr>
              <a:defRPr/>
            </a:lvl1pPr>
          </a:lstStyle>
          <a:p>
            <a:fld id="{18F42CB4-4E9A-47F1-8FF9-CEE81661BC16}" type="datetimeFigureOut">
              <a:rPr lang="en-US">
                <a:solidFill>
                  <a:prstClr val="black">
                    <a:tint val="75000"/>
                  </a:prstClr>
                </a:solidFill>
              </a:rPr>
              <a:pPr/>
              <a:t>1/31/2021</a:t>
            </a:fld>
            <a:endParaRPr lang="en-US">
              <a:solidFill>
                <a:prstClr val="black">
                  <a:tint val="75000"/>
                </a:prstClr>
              </a:solidFill>
            </a:endParaRPr>
          </a:p>
        </p:txBody>
      </p:sp>
      <p:sp>
        <p:nvSpPr>
          <p:cNvPr id="6" name="Footer Placeholder 5"/>
          <p:cNvSpPr>
            <a:spLocks noGrp="1"/>
          </p:cNvSpPr>
          <p:nvPr>
            <p:ph type="ftr" sz="quarter" idx="11"/>
          </p:nvPr>
        </p:nvSpPr>
        <p:spPr>
          <a:xfrm>
            <a:off x="3276600" y="6248400"/>
            <a:ext cx="2895600" cy="457200"/>
          </a:xfrm>
        </p:spPr>
        <p:txBody>
          <a:bodyPr/>
          <a:lstStyle>
            <a:lvl1pPr>
              <a:defRPr/>
            </a:lvl1p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1524000" y="6248400"/>
            <a:ext cx="1295400" cy="457200"/>
          </a:xfrm>
        </p:spPr>
        <p:txBody>
          <a:bodyPr/>
          <a:lstStyle>
            <a:lvl1pPr>
              <a:defRPr/>
            </a:lvl1pPr>
          </a:lstStyle>
          <a:p>
            <a:fld id="{3DEA14F0-B6B6-4953-B219-129461523BB3}"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16591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sr-Cyrl-RS"/>
          </a:p>
        </p:txBody>
      </p:sp>
      <p:sp>
        <p:nvSpPr>
          <p:cNvPr id="3" name="Table Placeholder 2"/>
          <p:cNvSpPr>
            <a:spLocks noGrp="1"/>
          </p:cNvSpPr>
          <p:nvPr>
            <p:ph type="tbl" idx="1"/>
          </p:nvPr>
        </p:nvSpPr>
        <p:spPr>
          <a:xfrm>
            <a:off x="457200" y="1600200"/>
            <a:ext cx="8229600" cy="4525963"/>
          </a:xfrm>
        </p:spPr>
        <p:txBody>
          <a:bodyPr/>
          <a:lstStyle/>
          <a:p>
            <a:endParaRPr lang="sr-Cyrl-R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solidFill>
                <a:prstClr val="black">
                  <a:tint val="75000"/>
                </a:prstClr>
              </a:solidFill>
            </a:endParaRPr>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r>
              <a:rPr lang="en-US">
                <a:solidFill>
                  <a:prstClr val="black">
                    <a:tint val="75000"/>
                  </a:prstClr>
                </a:solidFill>
              </a:rPr>
              <a:t>Metode ekonomske evaluacije</a:t>
            </a:r>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467FCFB6-5574-4912-8C9D-0E35015F20FE}"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3379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Cyrl-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6160AE-FCD3-4B2F-B9A8-897445AF6022}" type="datetimeFigureOut">
              <a:rPr lang="sr-Cyrl-RS" smtClean="0"/>
              <a:t>31.1.2021</a:t>
            </a:fld>
            <a:endParaRPr lang="sr-Cyrl-RS"/>
          </a:p>
        </p:txBody>
      </p:sp>
      <p:sp>
        <p:nvSpPr>
          <p:cNvPr id="5" name="Footer Placeholder 4"/>
          <p:cNvSpPr>
            <a:spLocks noGrp="1"/>
          </p:cNvSpPr>
          <p:nvPr>
            <p:ph type="ftr" sz="quarter" idx="11"/>
          </p:nvPr>
        </p:nvSpPr>
        <p:spPr/>
        <p:txBody>
          <a:bodyPr/>
          <a:lstStyle/>
          <a:p>
            <a:endParaRPr lang="sr-Cyrl-RS"/>
          </a:p>
        </p:txBody>
      </p:sp>
      <p:sp>
        <p:nvSpPr>
          <p:cNvPr id="6" name="Slide Number Placeholder 5"/>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1176492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Cyrl-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5" name="Date Placeholder 4"/>
          <p:cNvSpPr>
            <a:spLocks noGrp="1"/>
          </p:cNvSpPr>
          <p:nvPr>
            <p:ph type="dt" sz="half" idx="10"/>
          </p:nvPr>
        </p:nvSpPr>
        <p:spPr/>
        <p:txBody>
          <a:bodyPr/>
          <a:lstStyle/>
          <a:p>
            <a:fld id="{186160AE-FCD3-4B2F-B9A8-897445AF6022}" type="datetimeFigureOut">
              <a:rPr lang="sr-Cyrl-RS" smtClean="0"/>
              <a:t>31.1.2021</a:t>
            </a:fld>
            <a:endParaRPr lang="sr-Cyrl-RS"/>
          </a:p>
        </p:txBody>
      </p:sp>
      <p:sp>
        <p:nvSpPr>
          <p:cNvPr id="6" name="Footer Placeholder 5"/>
          <p:cNvSpPr>
            <a:spLocks noGrp="1"/>
          </p:cNvSpPr>
          <p:nvPr>
            <p:ph type="ftr" sz="quarter" idx="11"/>
          </p:nvPr>
        </p:nvSpPr>
        <p:spPr/>
        <p:txBody>
          <a:bodyPr/>
          <a:lstStyle/>
          <a:p>
            <a:endParaRPr lang="sr-Cyrl-RS"/>
          </a:p>
        </p:txBody>
      </p:sp>
      <p:sp>
        <p:nvSpPr>
          <p:cNvPr id="7" name="Slide Number Placeholder 6"/>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3583383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Cyrl-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7" name="Date Placeholder 6"/>
          <p:cNvSpPr>
            <a:spLocks noGrp="1"/>
          </p:cNvSpPr>
          <p:nvPr>
            <p:ph type="dt" sz="half" idx="10"/>
          </p:nvPr>
        </p:nvSpPr>
        <p:spPr/>
        <p:txBody>
          <a:bodyPr/>
          <a:lstStyle/>
          <a:p>
            <a:fld id="{186160AE-FCD3-4B2F-B9A8-897445AF6022}" type="datetimeFigureOut">
              <a:rPr lang="sr-Cyrl-RS" smtClean="0"/>
              <a:t>31.1.2021</a:t>
            </a:fld>
            <a:endParaRPr lang="sr-Cyrl-RS"/>
          </a:p>
        </p:txBody>
      </p:sp>
      <p:sp>
        <p:nvSpPr>
          <p:cNvPr id="8" name="Footer Placeholder 7"/>
          <p:cNvSpPr>
            <a:spLocks noGrp="1"/>
          </p:cNvSpPr>
          <p:nvPr>
            <p:ph type="ftr" sz="quarter" idx="11"/>
          </p:nvPr>
        </p:nvSpPr>
        <p:spPr/>
        <p:txBody>
          <a:bodyPr/>
          <a:lstStyle/>
          <a:p>
            <a:endParaRPr lang="sr-Cyrl-RS"/>
          </a:p>
        </p:txBody>
      </p:sp>
      <p:sp>
        <p:nvSpPr>
          <p:cNvPr id="9" name="Slide Number Placeholder 8"/>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3545750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Cyrl-RS"/>
          </a:p>
        </p:txBody>
      </p:sp>
      <p:sp>
        <p:nvSpPr>
          <p:cNvPr id="3" name="Date Placeholder 2"/>
          <p:cNvSpPr>
            <a:spLocks noGrp="1"/>
          </p:cNvSpPr>
          <p:nvPr>
            <p:ph type="dt" sz="half" idx="10"/>
          </p:nvPr>
        </p:nvSpPr>
        <p:spPr/>
        <p:txBody>
          <a:bodyPr/>
          <a:lstStyle/>
          <a:p>
            <a:fld id="{186160AE-FCD3-4B2F-B9A8-897445AF6022}" type="datetimeFigureOut">
              <a:rPr lang="sr-Cyrl-RS" smtClean="0"/>
              <a:t>31.1.2021</a:t>
            </a:fld>
            <a:endParaRPr lang="sr-Cyrl-RS"/>
          </a:p>
        </p:txBody>
      </p:sp>
      <p:sp>
        <p:nvSpPr>
          <p:cNvPr id="4" name="Footer Placeholder 3"/>
          <p:cNvSpPr>
            <a:spLocks noGrp="1"/>
          </p:cNvSpPr>
          <p:nvPr>
            <p:ph type="ftr" sz="quarter" idx="11"/>
          </p:nvPr>
        </p:nvSpPr>
        <p:spPr/>
        <p:txBody>
          <a:bodyPr/>
          <a:lstStyle/>
          <a:p>
            <a:endParaRPr lang="sr-Cyrl-RS"/>
          </a:p>
        </p:txBody>
      </p:sp>
      <p:sp>
        <p:nvSpPr>
          <p:cNvPr id="5" name="Slide Number Placeholder 4"/>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2084819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6160AE-FCD3-4B2F-B9A8-897445AF6022}" type="datetimeFigureOut">
              <a:rPr lang="sr-Cyrl-RS" smtClean="0"/>
              <a:t>31.1.2021</a:t>
            </a:fld>
            <a:endParaRPr lang="sr-Cyrl-RS"/>
          </a:p>
        </p:txBody>
      </p:sp>
      <p:sp>
        <p:nvSpPr>
          <p:cNvPr id="3" name="Footer Placeholder 2"/>
          <p:cNvSpPr>
            <a:spLocks noGrp="1"/>
          </p:cNvSpPr>
          <p:nvPr>
            <p:ph type="ftr" sz="quarter" idx="11"/>
          </p:nvPr>
        </p:nvSpPr>
        <p:spPr/>
        <p:txBody>
          <a:bodyPr/>
          <a:lstStyle/>
          <a:p>
            <a:endParaRPr lang="sr-Cyrl-RS"/>
          </a:p>
        </p:txBody>
      </p:sp>
      <p:sp>
        <p:nvSpPr>
          <p:cNvPr id="4" name="Slide Number Placeholder 3"/>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2056751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Cyrl-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6160AE-FCD3-4B2F-B9A8-897445AF6022}" type="datetimeFigureOut">
              <a:rPr lang="sr-Cyrl-RS" smtClean="0"/>
              <a:t>31.1.2021</a:t>
            </a:fld>
            <a:endParaRPr lang="sr-Cyrl-RS"/>
          </a:p>
        </p:txBody>
      </p:sp>
      <p:sp>
        <p:nvSpPr>
          <p:cNvPr id="6" name="Footer Placeholder 5"/>
          <p:cNvSpPr>
            <a:spLocks noGrp="1"/>
          </p:cNvSpPr>
          <p:nvPr>
            <p:ph type="ftr" sz="quarter" idx="11"/>
          </p:nvPr>
        </p:nvSpPr>
        <p:spPr/>
        <p:txBody>
          <a:bodyPr/>
          <a:lstStyle/>
          <a:p>
            <a:endParaRPr lang="sr-Cyrl-RS"/>
          </a:p>
        </p:txBody>
      </p:sp>
      <p:sp>
        <p:nvSpPr>
          <p:cNvPr id="7" name="Slide Number Placeholder 6"/>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2948808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Cyrl-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Cyrl-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6160AE-FCD3-4B2F-B9A8-897445AF6022}" type="datetimeFigureOut">
              <a:rPr lang="sr-Cyrl-RS" smtClean="0"/>
              <a:t>31.1.2021</a:t>
            </a:fld>
            <a:endParaRPr lang="sr-Cyrl-RS"/>
          </a:p>
        </p:txBody>
      </p:sp>
      <p:sp>
        <p:nvSpPr>
          <p:cNvPr id="6" name="Footer Placeholder 5"/>
          <p:cNvSpPr>
            <a:spLocks noGrp="1"/>
          </p:cNvSpPr>
          <p:nvPr>
            <p:ph type="ftr" sz="quarter" idx="11"/>
          </p:nvPr>
        </p:nvSpPr>
        <p:spPr/>
        <p:txBody>
          <a:bodyPr/>
          <a:lstStyle/>
          <a:p>
            <a:endParaRPr lang="sr-Cyrl-RS"/>
          </a:p>
        </p:txBody>
      </p:sp>
      <p:sp>
        <p:nvSpPr>
          <p:cNvPr id="7" name="Slide Number Placeholder 6"/>
          <p:cNvSpPr>
            <a:spLocks noGrp="1"/>
          </p:cNvSpPr>
          <p:nvPr>
            <p:ph type="sldNum" sz="quarter" idx="12"/>
          </p:nvPr>
        </p:nvSpPr>
        <p:spPr/>
        <p:txBody>
          <a:bodyPr/>
          <a:lstStyle/>
          <a:p>
            <a:fld id="{7D42875A-4787-4040-930D-087D7E5B8C11}" type="slidenum">
              <a:rPr lang="sr-Cyrl-RS" smtClean="0"/>
              <a:t>‹#›</a:t>
            </a:fld>
            <a:endParaRPr lang="sr-Cyrl-RS"/>
          </a:p>
        </p:txBody>
      </p:sp>
    </p:spTree>
    <p:extLst>
      <p:ext uri="{BB962C8B-B14F-4D97-AF65-F5344CB8AC3E}">
        <p14:creationId xmlns:p14="http://schemas.microsoft.com/office/powerpoint/2010/main" val="4138438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Cyrl-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Cyrl-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6160AE-FCD3-4B2F-B9A8-897445AF6022}" type="datetimeFigureOut">
              <a:rPr lang="sr-Cyrl-RS" smtClean="0"/>
              <a:t>31.1.2021</a:t>
            </a:fld>
            <a:endParaRPr lang="sr-Cyrl-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Cyrl-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42875A-4787-4040-930D-087D7E5B8C11}" type="slidenum">
              <a:rPr lang="sr-Cyrl-RS" smtClean="0"/>
              <a:t>‹#›</a:t>
            </a:fld>
            <a:endParaRPr lang="sr-Cyrl-RS"/>
          </a:p>
        </p:txBody>
      </p:sp>
    </p:spTree>
    <p:extLst>
      <p:ext uri="{BB962C8B-B14F-4D97-AF65-F5344CB8AC3E}">
        <p14:creationId xmlns:p14="http://schemas.microsoft.com/office/powerpoint/2010/main" val="2555903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A89037-BB53-4586-9B74-0C49CC371548}" type="datetimeFigureOut">
              <a:rPr lang="en-US" smtClean="0">
                <a:solidFill>
                  <a:prstClr val="black">
                    <a:tint val="75000"/>
                  </a:prstClr>
                </a:solidFill>
              </a:rPr>
              <a:pPr/>
              <a:t>1/31/2021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E0D5B9-15FA-4326-BEFC-24204C01E97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36719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8.png"/><Relationship Id="rId7" Type="http://schemas.openxmlformats.org/officeDocument/2006/relationships/diagramLayout" Target="../diagrams/layout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Data" Target="../diagrams/data1.xml"/><Relationship Id="rId11" Type="http://schemas.openxmlformats.org/officeDocument/2006/relationships/image" Target="../media/image11.png"/><Relationship Id="rId5" Type="http://schemas.openxmlformats.org/officeDocument/2006/relationships/image" Target="../media/image10.png"/><Relationship Id="rId10" Type="http://schemas.microsoft.com/office/2007/relationships/diagramDrawing" Target="../diagrams/drawing1.xml"/><Relationship Id="rId4" Type="http://schemas.openxmlformats.org/officeDocument/2006/relationships/image" Target="../media/image9.png"/><Relationship Id="rId9" Type="http://schemas.openxmlformats.org/officeDocument/2006/relationships/diagramColors" Target="../diagrams/colors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5000"/>
            <a:lum/>
          </a:blip>
          <a:srcRect/>
          <a:stretch>
            <a:fillRect l="-9000" r="-9000"/>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5536" y="1124744"/>
            <a:ext cx="8259378" cy="3688432"/>
          </a:xfrm>
        </p:spPr>
        <p:txBody>
          <a:bodyPr>
            <a:noAutofit/>
          </a:bodyPr>
          <a:lstStyle/>
          <a:p>
            <a:endParaRPr lang="en-US" sz="2400" b="1" dirty="0" smtClean="0">
              <a:solidFill>
                <a:schemeClr val="tx1"/>
              </a:solidFill>
              <a:latin typeface="Times New Roman" pitchFamily="18" charset="0"/>
              <a:cs typeface="Times New Roman" pitchFamily="18" charset="0"/>
            </a:endParaRPr>
          </a:p>
          <a:p>
            <a:r>
              <a:rPr lang="sr-Cyrl-CS" sz="2400" b="1" dirty="0" smtClean="0">
                <a:solidFill>
                  <a:schemeClr val="tx1"/>
                </a:solidFill>
                <a:latin typeface="Times New Roman" pitchFamily="18" charset="0"/>
                <a:cs typeface="Times New Roman" pitchFamily="18" charset="0"/>
              </a:rPr>
              <a:t>УВОД У ЗДРАВСТВЕНУ ЕКОНОМИКУ. ЕКОНОМИКА</a:t>
            </a:r>
            <a:endParaRPr lang="en-US" sz="2400" b="1" dirty="0" smtClean="0">
              <a:solidFill>
                <a:schemeClr val="tx1"/>
              </a:solidFill>
              <a:latin typeface="Times New Roman" pitchFamily="18" charset="0"/>
              <a:cs typeface="Times New Roman" pitchFamily="18" charset="0"/>
            </a:endParaRPr>
          </a:p>
          <a:p>
            <a:r>
              <a:rPr lang="sr-Cyrl-CS" sz="2400" b="1" dirty="0" smtClean="0">
                <a:solidFill>
                  <a:schemeClr val="tx1"/>
                </a:solidFill>
                <a:latin typeface="Times New Roman" pitchFamily="18" charset="0"/>
                <a:cs typeface="Times New Roman" pitchFamily="18" charset="0"/>
              </a:rPr>
              <a:t> КАО ЗДРАВСТВЕНА ДИСЦИПЛИНА.</a:t>
            </a:r>
            <a:endParaRPr lang="sr-Cyrl-BA" sz="2400" b="1" dirty="0" smtClean="0">
              <a:solidFill>
                <a:schemeClr val="tx1"/>
              </a:solidFill>
              <a:latin typeface="Times New Roman" pitchFamily="18" charset="0"/>
              <a:cs typeface="Times New Roman" pitchFamily="18" charset="0"/>
            </a:endParaRPr>
          </a:p>
          <a:p>
            <a:endParaRPr lang="sr-Cyrl-BA" sz="2400" b="1" dirty="0">
              <a:solidFill>
                <a:schemeClr val="tx1"/>
              </a:solidFill>
              <a:latin typeface="Times New Roman" pitchFamily="18" charset="0"/>
              <a:cs typeface="Times New Roman" pitchFamily="18" charset="0"/>
            </a:endParaRPr>
          </a:p>
          <a:p>
            <a:endParaRPr lang="sr-Cyrl-BA" sz="2400" b="1" dirty="0" smtClean="0">
              <a:solidFill>
                <a:schemeClr val="tx1"/>
              </a:solidFill>
              <a:latin typeface="Times New Roman" pitchFamily="18" charset="0"/>
              <a:cs typeface="Times New Roman" pitchFamily="18" charset="0"/>
            </a:endParaRPr>
          </a:p>
          <a:p>
            <a:endParaRPr lang="sr-Cyrl-BA" sz="2400" b="1" dirty="0" smtClean="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836671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2400" b="1" dirty="0">
                <a:latin typeface="Garamond" pitchFamily="18" charset="0"/>
              </a:rPr>
              <a:t>ЗДРАВСТВЕН</a:t>
            </a:r>
            <a:r>
              <a:rPr lang="en-US" sz="2400" b="1" dirty="0">
                <a:latin typeface="Garamond" pitchFamily="18" charset="0"/>
              </a:rPr>
              <a:t>A </a:t>
            </a:r>
            <a:r>
              <a:rPr lang="ru-RU" sz="2400" b="1" dirty="0">
                <a:latin typeface="Garamond" pitchFamily="18" charset="0"/>
              </a:rPr>
              <a:t>ЕКОНОМИ</a:t>
            </a:r>
            <a:r>
              <a:rPr lang="en-US" sz="2400" b="1" dirty="0">
                <a:latin typeface="Garamond" pitchFamily="18" charset="0"/>
              </a:rPr>
              <a:t>JA</a:t>
            </a:r>
            <a:r>
              <a:rPr lang="ru-RU" sz="2400" b="1" dirty="0">
                <a:latin typeface="Garamond" pitchFamily="18" charset="0"/>
              </a:rPr>
              <a:t> КАО НАУЧНА ДИСЦИПЛИНА</a:t>
            </a:r>
            <a:r>
              <a:rPr lang="en-US" sz="2400" b="1" dirty="0">
                <a:latin typeface="Garamond" pitchFamily="18" charset="0"/>
              </a:rPr>
              <a:t> - </a:t>
            </a:r>
            <a:r>
              <a:rPr lang="sr-Cyrl-BA" sz="2400" b="1" dirty="0">
                <a:latin typeface="Garamond" pitchFamily="18" charset="0"/>
              </a:rPr>
              <a:t>историјат</a:t>
            </a:r>
            <a:endParaRPr lang="sr-Cyrl-RS" sz="2400" dirty="0"/>
          </a:p>
        </p:txBody>
      </p:sp>
      <p:sp>
        <p:nvSpPr>
          <p:cNvPr id="3" name="Content Placeholder 2"/>
          <p:cNvSpPr>
            <a:spLocks noGrp="1"/>
          </p:cNvSpPr>
          <p:nvPr>
            <p:ph idx="1"/>
          </p:nvPr>
        </p:nvSpPr>
        <p:spPr>
          <a:xfrm>
            <a:off x="323528" y="1556792"/>
            <a:ext cx="8229600" cy="4896544"/>
          </a:xfrm>
        </p:spPr>
        <p:txBody>
          <a:bodyPr>
            <a:normAutofit lnSpcReduction="10000"/>
          </a:bodyPr>
          <a:lstStyle/>
          <a:p>
            <a:endParaRPr lang="sr-Cyrl-RS" sz="2400" dirty="0" smtClean="0">
              <a:latin typeface="Garamond" pitchFamily="18" charset="0"/>
            </a:endParaRPr>
          </a:p>
          <a:p>
            <a:r>
              <a:rPr lang="sr-Cyrl-RS" sz="2500" dirty="0">
                <a:latin typeface="Garamond" pitchFamily="18" charset="0"/>
              </a:rPr>
              <a:t>Не мање достојан помена је дугогодишњи допринос </a:t>
            </a:r>
            <a:r>
              <a:rPr lang="sr-Cyrl-RS" sz="2500" b="1" dirty="0">
                <a:latin typeface="Garamond" pitchFamily="18" charset="0"/>
              </a:rPr>
              <a:t>Виктора Фукса</a:t>
            </a:r>
            <a:r>
              <a:rPr lang="sr-Cyrl-RS" sz="2500" dirty="0">
                <a:latin typeface="Garamond" pitchFamily="18" charset="0"/>
              </a:rPr>
              <a:t> са Станфорд Универзитета, САД још једног од професора „класичне Америчке школе“ здравствене економије и дугогодишњег председавајућег Америчког Удружења Економиста. </a:t>
            </a:r>
          </a:p>
          <a:p>
            <a:pPr marL="0" indent="0">
              <a:buNone/>
            </a:pPr>
            <a:endParaRPr lang="sr-Cyrl-RS" sz="2500" dirty="0" smtClean="0">
              <a:latin typeface="Garamond" pitchFamily="18" charset="0"/>
            </a:endParaRPr>
          </a:p>
          <a:p>
            <a:r>
              <a:rPr lang="sr-Cyrl-RS" sz="2500" dirty="0" smtClean="0">
                <a:latin typeface="Garamond" pitchFamily="18" charset="0"/>
              </a:rPr>
              <a:t>Према </a:t>
            </a:r>
            <a:r>
              <a:rPr lang="sr-Cyrl-RS" sz="2500" dirty="0">
                <a:latin typeface="Garamond" pitchFamily="18" charset="0"/>
              </a:rPr>
              <a:t>недавно објављеној исцрпној библиографској студији </a:t>
            </a:r>
            <a:r>
              <a:rPr lang="sr-Cyrl-RS" sz="2500" b="1" dirty="0">
                <a:latin typeface="Garamond" pitchFamily="18" charset="0"/>
              </a:rPr>
              <a:t>Адама Вагстафа и Антонија Калера </a:t>
            </a:r>
            <a:r>
              <a:rPr lang="sr-Cyrl-RS" sz="2500" dirty="0">
                <a:latin typeface="Garamond" pitchFamily="18" charset="0"/>
              </a:rPr>
              <a:t>почев од 60-тих година </a:t>
            </a:r>
            <a:r>
              <a:rPr lang="en-US" sz="2500" dirty="0">
                <a:latin typeface="Garamond" pitchFamily="18" charset="0"/>
              </a:rPr>
              <a:t>XX </a:t>
            </a:r>
            <a:r>
              <a:rPr lang="sr-Cyrl-RS" sz="2500" dirty="0">
                <a:latin typeface="Garamond" pitchFamily="18" charset="0"/>
              </a:rPr>
              <a:t>века научна продуктивност се у сфери здравствене економије скоро експоненцијално убрзавала мада претежно у земљама Англо-Саксонског културног круга (САД, Британија,Канада, Аустралија, Нови Зеланд). </a:t>
            </a:r>
          </a:p>
        </p:txBody>
      </p:sp>
    </p:spTree>
    <p:extLst>
      <p:ext uri="{BB962C8B-B14F-4D97-AF65-F5344CB8AC3E}">
        <p14:creationId xmlns:p14="http://schemas.microsoft.com/office/powerpoint/2010/main" val="1120120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90000"/>
              </a:lnSpc>
            </a:pPr>
            <a:r>
              <a:rPr lang="sr-Cyrl-RS" altLang="en-US" dirty="0">
                <a:latin typeface="Garamond" pitchFamily="18" charset="0"/>
              </a:rPr>
              <a:t>Здравствена </a:t>
            </a:r>
            <a:r>
              <a:rPr lang="en-US" altLang="en-US" dirty="0">
                <a:latin typeface="Garamond" pitchFamily="18" charset="0"/>
              </a:rPr>
              <a:t>економија је нау</a:t>
            </a:r>
            <a:r>
              <a:rPr lang="sr-Latn-CS" altLang="en-US" dirty="0">
                <a:latin typeface="Garamond" pitchFamily="18" charset="0"/>
              </a:rPr>
              <a:t>чна дисциплина</a:t>
            </a:r>
            <a:r>
              <a:rPr lang="en-US" altLang="en-US" dirty="0">
                <a:latin typeface="Garamond" pitchFamily="18" charset="0"/>
              </a:rPr>
              <a:t> која, применом економск</a:t>
            </a:r>
            <a:r>
              <a:rPr lang="sr-Latn-CS" altLang="en-US" dirty="0">
                <a:latin typeface="Garamond" pitchFamily="18" charset="0"/>
              </a:rPr>
              <a:t>ог</a:t>
            </a:r>
            <a:r>
              <a:rPr lang="en-US" altLang="en-US" dirty="0">
                <a:latin typeface="Garamond" pitchFamily="18" charset="0"/>
              </a:rPr>
              <a:t> анали</a:t>
            </a:r>
            <a:r>
              <a:rPr lang="sr-Latn-CS" altLang="en-US" dirty="0">
                <a:latin typeface="Garamond" pitchFamily="18" charset="0"/>
              </a:rPr>
              <a:t>тичког</a:t>
            </a:r>
            <a:r>
              <a:rPr lang="en-US" altLang="en-US" dirty="0">
                <a:latin typeface="Garamond" pitchFamily="18" charset="0"/>
              </a:rPr>
              <a:t> </a:t>
            </a:r>
            <a:r>
              <a:rPr lang="sr-Latn-CS" altLang="en-US" dirty="0">
                <a:latin typeface="Garamond" pitchFamily="18" charset="0"/>
              </a:rPr>
              <a:t>метода, пореди улагања са добијеним исходима на пољу здравствених услуга.</a:t>
            </a:r>
            <a:endParaRPr lang="en-US" altLang="en-US" dirty="0">
              <a:latin typeface="Garamond" pitchFamily="18" charset="0"/>
            </a:endParaRPr>
          </a:p>
          <a:p>
            <a:pPr>
              <a:lnSpc>
                <a:spcPct val="90000"/>
              </a:lnSpc>
              <a:buNone/>
            </a:pPr>
            <a:endParaRPr lang="sr-Latn-CS" altLang="en-US" dirty="0">
              <a:latin typeface="Garamond" pitchFamily="18" charset="0"/>
            </a:endParaRPr>
          </a:p>
          <a:p>
            <a:pPr>
              <a:lnSpc>
                <a:spcPct val="90000"/>
              </a:lnSpc>
              <a:buNone/>
            </a:pPr>
            <a:r>
              <a:rPr lang="sr-Latn-CS" altLang="en-US" dirty="0">
                <a:latin typeface="Garamond" pitchFamily="18" charset="0"/>
              </a:rPr>
              <a:t>   Њен циљ је најрационалнија могућа расподела расположивих ресурса у здравству</a:t>
            </a:r>
            <a:endParaRPr lang="sr-Cyrl-RS" dirty="0">
              <a:latin typeface="Garamond" pitchFamily="18" charset="0"/>
            </a:endParaRPr>
          </a:p>
          <a:p>
            <a:endParaRPr lang="sr-Cyrl-RS" dirty="0"/>
          </a:p>
        </p:txBody>
      </p:sp>
    </p:spTree>
    <p:extLst>
      <p:ext uri="{BB962C8B-B14F-4D97-AF65-F5344CB8AC3E}">
        <p14:creationId xmlns:p14="http://schemas.microsoft.com/office/powerpoint/2010/main" val="3138615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title"/>
          </p:nvPr>
        </p:nvSpPr>
        <p:spPr>
          <a:xfrm>
            <a:off x="928688" y="500063"/>
            <a:ext cx="6983412" cy="598487"/>
          </a:xfrm>
        </p:spPr>
        <p:txBody>
          <a:bodyPr rtlCol="0">
            <a:noAutofit/>
          </a:bodyPr>
          <a:lstStyle/>
          <a:p>
            <a:pPr eaLnBrk="1" fontAlgn="auto" hangingPunct="1">
              <a:spcAft>
                <a:spcPts val="0"/>
              </a:spcAft>
              <a:defRPr/>
            </a:pPr>
            <a:r>
              <a:rPr lang="sr-Cyrl-BA" sz="3600" b="1" dirty="0" smtClean="0">
                <a:latin typeface="Garamond" pitchFamily="18" charset="0"/>
              </a:rPr>
              <a:t>Здравствена економија</a:t>
            </a:r>
            <a:endParaRPr lang="en-US" sz="3600" b="1" dirty="0" smtClean="0">
              <a:latin typeface="Garamond" pitchFamily="18" charset="0"/>
            </a:endParaRPr>
          </a:p>
        </p:txBody>
      </p:sp>
      <p:sp>
        <p:nvSpPr>
          <p:cNvPr id="18435" name="Oval 4"/>
          <p:cNvSpPr>
            <a:spLocks noChangeArrowheads="1"/>
          </p:cNvSpPr>
          <p:nvPr/>
        </p:nvSpPr>
        <p:spPr bwMode="auto">
          <a:xfrm>
            <a:off x="428625" y="1700213"/>
            <a:ext cx="4430713" cy="1079500"/>
          </a:xfrm>
          <a:prstGeom prst="ellipse">
            <a:avLst/>
          </a:prstGeom>
          <a:solidFill>
            <a:schemeClr val="accent1">
              <a:lumMod val="20000"/>
              <a:lumOff val="80000"/>
            </a:schemeClr>
          </a:solidFill>
          <a:ln w="9525">
            <a:solidFill>
              <a:schemeClr val="tx1"/>
            </a:solidFill>
            <a:round/>
            <a:headEnd/>
            <a:tailEnd/>
          </a:ln>
        </p:spPr>
        <p:txBody>
          <a:bodyPr wrap="none" anchor="ctr"/>
          <a:lstStyle/>
          <a:p>
            <a:pPr eaLnBrk="0" hangingPunct="0"/>
            <a:r>
              <a:rPr lang="sr-Cyrl-BA" sz="2400" b="1" dirty="0" smtClean="0">
                <a:latin typeface="Garamond" pitchFamily="18" charset="0"/>
              </a:rPr>
              <a:t>Здравствена</a:t>
            </a:r>
          </a:p>
          <a:p>
            <a:pPr eaLnBrk="0" hangingPunct="0"/>
            <a:r>
              <a:rPr lang="sr-Cyrl-BA" sz="2400" b="1" dirty="0" smtClean="0">
                <a:latin typeface="Garamond" pitchFamily="18" charset="0"/>
              </a:rPr>
              <a:t>заштита</a:t>
            </a:r>
            <a:endParaRPr lang="en-US" sz="2400" b="1" dirty="0">
              <a:latin typeface="Garamond" pitchFamily="18" charset="0"/>
            </a:endParaRPr>
          </a:p>
        </p:txBody>
      </p:sp>
      <p:sp>
        <p:nvSpPr>
          <p:cNvPr id="18436" name="Oval 5"/>
          <p:cNvSpPr>
            <a:spLocks noChangeArrowheads="1"/>
          </p:cNvSpPr>
          <p:nvPr/>
        </p:nvSpPr>
        <p:spPr bwMode="auto">
          <a:xfrm>
            <a:off x="3203575" y="1700213"/>
            <a:ext cx="4752801" cy="1079500"/>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r" eaLnBrk="0" hangingPunct="0"/>
            <a:r>
              <a:rPr lang="sr-Cyrl-BA" sz="2400" b="1" dirty="0" smtClean="0">
                <a:latin typeface="Garamond" pitchFamily="18" charset="0"/>
              </a:rPr>
              <a:t>Економија</a:t>
            </a:r>
            <a:endParaRPr lang="en-US" sz="2400" b="1" dirty="0">
              <a:latin typeface="Garamond" pitchFamily="18" charset="0"/>
            </a:endParaRPr>
          </a:p>
        </p:txBody>
      </p:sp>
      <p:sp>
        <p:nvSpPr>
          <p:cNvPr id="18437" name="Oval 6"/>
          <p:cNvSpPr>
            <a:spLocks noChangeArrowheads="1"/>
          </p:cNvSpPr>
          <p:nvPr/>
        </p:nvSpPr>
        <p:spPr bwMode="auto">
          <a:xfrm>
            <a:off x="3203575" y="1773238"/>
            <a:ext cx="1922462" cy="914400"/>
          </a:xfrm>
          <a:prstGeom prst="ellipse">
            <a:avLst/>
          </a:prstGeom>
          <a:solidFill>
            <a:schemeClr val="bg1"/>
          </a:solidFill>
          <a:ln w="9525">
            <a:solidFill>
              <a:schemeClr val="tx1"/>
            </a:solidFill>
            <a:round/>
            <a:headEnd/>
            <a:tailEnd/>
          </a:ln>
        </p:spPr>
        <p:txBody>
          <a:bodyPr wrap="none" anchor="ctr"/>
          <a:lstStyle/>
          <a:p>
            <a:pPr algn="ctr" eaLnBrk="0" hangingPunct="0"/>
            <a:r>
              <a:rPr lang="sr-Cyrl-BA" sz="2000" b="1" dirty="0" smtClean="0">
                <a:latin typeface="Garamond" pitchFamily="18" charset="0"/>
              </a:rPr>
              <a:t>Здравствена</a:t>
            </a:r>
          </a:p>
          <a:p>
            <a:pPr algn="ctr" eaLnBrk="0" hangingPunct="0"/>
            <a:r>
              <a:rPr lang="sr-Cyrl-BA" sz="2000" b="1" dirty="0" smtClean="0">
                <a:latin typeface="Garamond" pitchFamily="18" charset="0"/>
              </a:rPr>
              <a:t>економика</a:t>
            </a:r>
            <a:endParaRPr lang="en-US" sz="2000" b="1" dirty="0">
              <a:latin typeface="Garamond" pitchFamily="18" charset="0"/>
            </a:endParaRPr>
          </a:p>
        </p:txBody>
      </p:sp>
      <p:sp>
        <p:nvSpPr>
          <p:cNvPr id="18438" name="Text Box 8"/>
          <p:cNvSpPr txBox="1">
            <a:spLocks noChangeArrowheads="1"/>
          </p:cNvSpPr>
          <p:nvPr/>
        </p:nvSpPr>
        <p:spPr bwMode="auto">
          <a:xfrm>
            <a:off x="428625" y="3284984"/>
            <a:ext cx="8535864"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Cyrl-CS" sz="2400" b="1" dirty="0">
                <a:latin typeface="Garamond" pitchFamily="18" charset="0"/>
              </a:rPr>
              <a:t>Лежи на размеђи економије и здравствене заштите и представља примену економије на различите аспекте здравља.</a:t>
            </a:r>
          </a:p>
          <a:p>
            <a:endParaRPr lang="sr-Cyrl-CS" sz="2400" b="1" dirty="0">
              <a:latin typeface="Garamond" pitchFamily="18" charset="0"/>
            </a:endParaRPr>
          </a:p>
          <a:p>
            <a:r>
              <a:rPr lang="sr-Cyrl-CS" sz="2400" b="1" dirty="0">
                <a:latin typeface="Garamond" pitchFamily="18" charset="0"/>
              </a:rPr>
              <a:t>“Здравствена </a:t>
            </a:r>
            <a:r>
              <a:rPr lang="sr-Cyrl-CS" sz="2400" b="1" dirty="0" smtClean="0">
                <a:latin typeface="Garamond" pitchFamily="18" charset="0"/>
              </a:rPr>
              <a:t>економија </a:t>
            </a:r>
            <a:r>
              <a:rPr lang="sr-Cyrl-CS" sz="2400" b="1" dirty="0">
                <a:latin typeface="Garamond" pitchFamily="18" charset="0"/>
              </a:rPr>
              <a:t>је примена </a:t>
            </a:r>
            <a:r>
              <a:rPr lang="sr-Cyrl-CS" sz="2400" b="1" dirty="0" smtClean="0">
                <a:latin typeface="Garamond" pitchFamily="18" charset="0"/>
              </a:rPr>
              <a:t>економије </a:t>
            </a:r>
            <a:r>
              <a:rPr lang="sr-Cyrl-CS" sz="2400" b="1" dirty="0">
                <a:latin typeface="Garamond" pitchFamily="18" charset="0"/>
              </a:rPr>
              <a:t>на подручје здравствене заштите и омогућава рационално и</a:t>
            </a:r>
          </a:p>
          <a:p>
            <a:r>
              <a:rPr lang="sr-Cyrl-CS" sz="2400" b="1" dirty="0">
                <a:latin typeface="Garamond" pitchFamily="18" charset="0"/>
              </a:rPr>
              <a:t>оптимално коришћење увек ограничених ресурса у</a:t>
            </a:r>
          </a:p>
          <a:p>
            <a:r>
              <a:rPr lang="sr-Cyrl-CS" sz="2400" b="1" dirty="0">
                <a:latin typeface="Garamond" pitchFamily="18" charset="0"/>
              </a:rPr>
              <a:t>здравственој заштити.” (Дефиниција СЗО)</a:t>
            </a:r>
          </a:p>
        </p:txBody>
      </p:sp>
      <p:sp>
        <p:nvSpPr>
          <p:cNvPr id="10" name="Down Arrow 9"/>
          <p:cNvSpPr/>
          <p:nvPr/>
        </p:nvSpPr>
        <p:spPr>
          <a:xfrm>
            <a:off x="3857625" y="2714625"/>
            <a:ext cx="484188" cy="3571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76774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76250"/>
            <a:ext cx="7086600" cy="1008063"/>
          </a:xfrm>
        </p:spPr>
        <p:txBody>
          <a:bodyPr/>
          <a:lstStyle/>
          <a:p>
            <a:pPr>
              <a:defRPr/>
            </a:pPr>
            <a:r>
              <a:rPr lang="sr-Cyrl-BA" sz="3200" b="1" dirty="0">
                <a:latin typeface="Garamond" pitchFamily="18" charset="0"/>
              </a:rPr>
              <a:t>Здравствена </a:t>
            </a:r>
            <a:r>
              <a:rPr lang="sr-Cyrl-BA" sz="3200" b="1" dirty="0" smtClean="0">
                <a:latin typeface="Garamond" pitchFamily="18" charset="0"/>
              </a:rPr>
              <a:t>економија - дефиниција</a:t>
            </a:r>
            <a:endParaRPr lang="en-US" sz="3200" b="1" dirty="0" smtClean="0">
              <a:latin typeface="Garamond" pitchFamily="18" charset="0"/>
            </a:endParaRPr>
          </a:p>
        </p:txBody>
      </p:sp>
      <p:sp>
        <p:nvSpPr>
          <p:cNvPr id="7171" name="Content Placeholder 2"/>
          <p:cNvSpPr>
            <a:spLocks noGrp="1"/>
          </p:cNvSpPr>
          <p:nvPr>
            <p:ph idx="1"/>
          </p:nvPr>
        </p:nvSpPr>
        <p:spPr>
          <a:xfrm>
            <a:off x="755650" y="1773238"/>
            <a:ext cx="7772400" cy="4608512"/>
          </a:xfrm>
        </p:spPr>
        <p:txBody>
          <a:bodyPr>
            <a:normAutofit fontScale="92500" lnSpcReduction="10000"/>
          </a:bodyPr>
          <a:lstStyle/>
          <a:p>
            <a:r>
              <a:rPr lang="ru-RU" sz="2400" dirty="0" smtClean="0">
                <a:latin typeface="Garamond" pitchFamily="18" charset="0"/>
              </a:rPr>
              <a:t>"Економика здравља бави се питањима оптималне употребе ретких економских ресурса за лечење болести и промоцију здравља". (</a:t>
            </a:r>
            <a:r>
              <a:rPr lang="en-US" sz="2400" dirty="0" smtClean="0">
                <a:latin typeface="Garamond" pitchFamily="18" charset="0"/>
              </a:rPr>
              <a:t>Mushkin</a:t>
            </a:r>
            <a:r>
              <a:rPr lang="ru-RU" sz="2400" dirty="0" smtClean="0">
                <a:latin typeface="Garamond" pitchFamily="18" charset="0"/>
              </a:rPr>
              <a:t>, 1958).</a:t>
            </a:r>
          </a:p>
          <a:p>
            <a:endParaRPr lang="ru-RU" sz="2400" dirty="0" smtClean="0">
              <a:latin typeface="Garamond" pitchFamily="18" charset="0"/>
            </a:endParaRPr>
          </a:p>
          <a:p>
            <a:r>
              <a:rPr lang="ru-RU" sz="2400" dirty="0" smtClean="0">
                <a:latin typeface="Garamond" pitchFamily="18" charset="0"/>
              </a:rPr>
              <a:t>Једноставна дефиниција - "економника здравства је примена економике на здравствено подручје" (</a:t>
            </a:r>
            <a:r>
              <a:rPr lang="en-US" sz="2400" dirty="0" smtClean="0">
                <a:latin typeface="Garamond" pitchFamily="18" charset="0"/>
              </a:rPr>
              <a:t>Klarman</a:t>
            </a:r>
            <a:r>
              <a:rPr lang="ru-RU" sz="2400" dirty="0" smtClean="0">
                <a:latin typeface="Garamond" pitchFamily="18" charset="0"/>
              </a:rPr>
              <a:t>, 1965). </a:t>
            </a:r>
          </a:p>
          <a:p>
            <a:endParaRPr lang="ru-RU" sz="2400" dirty="0" smtClean="0">
              <a:latin typeface="Garamond" pitchFamily="18" charset="0"/>
            </a:endParaRPr>
          </a:p>
          <a:p>
            <a:r>
              <a:rPr lang="ru-RU" sz="2400" dirty="0" smtClean="0">
                <a:latin typeface="Garamond" pitchFamily="18" charset="0"/>
              </a:rPr>
              <a:t>"Економика здравља може се као дисциплина дефинисати као примена теорије, алата и концепата економије на теме</a:t>
            </a:r>
            <a:br>
              <a:rPr lang="ru-RU" sz="2400" dirty="0" smtClean="0">
                <a:latin typeface="Garamond" pitchFamily="18" charset="0"/>
              </a:rPr>
            </a:br>
            <a:r>
              <a:rPr lang="ru-RU" sz="2400" dirty="0" smtClean="0">
                <a:latin typeface="Garamond" pitchFamily="18" charset="0"/>
              </a:rPr>
              <a:t>здравља и здравствене заштите. Економија је усмерне на питања алокације ретких ресурса: економика здравља је усмерена на алокацију ретких ресурса да би се побољшало здравље„ (</a:t>
            </a:r>
            <a:r>
              <a:rPr lang="en-US" sz="2400" dirty="0" smtClean="0">
                <a:latin typeface="Garamond" pitchFamily="18" charset="0"/>
              </a:rPr>
              <a:t>Kobelt</a:t>
            </a:r>
            <a:r>
              <a:rPr lang="ru-RU" sz="2400" dirty="0" smtClean="0">
                <a:latin typeface="Garamond" pitchFamily="18" charset="0"/>
              </a:rPr>
              <a:t>, 1996).</a:t>
            </a:r>
            <a:r>
              <a:rPr lang="en-US" sz="2400" dirty="0" smtClean="0">
                <a:latin typeface="Garamond" pitchFamily="18" charset="0"/>
              </a:rPr>
              <a:t>.</a:t>
            </a:r>
            <a:endParaRPr lang="en-US" sz="2400" dirty="0" smtClean="0">
              <a:latin typeface="Garamond" pitchFamily="18" charset="0"/>
              <a:cs typeface="Times New Roman" pitchFamily="18" charset="0"/>
            </a:endParaRPr>
          </a:p>
          <a:p>
            <a:endParaRPr lang="en-US" dirty="0" smtClean="0">
              <a:latin typeface="Garamond" pitchFamily="18" charset="0"/>
            </a:endParaRPr>
          </a:p>
        </p:txBody>
      </p:sp>
    </p:spTree>
    <p:extLst>
      <p:ext uri="{BB962C8B-B14F-4D97-AF65-F5344CB8AC3E}">
        <p14:creationId xmlns:p14="http://schemas.microsoft.com/office/powerpoint/2010/main" val="4870334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p:nvPr>
        </p:nvSpPr>
        <p:spPr>
          <a:xfrm>
            <a:off x="214313" y="214313"/>
            <a:ext cx="8715375" cy="928687"/>
          </a:xfrm>
        </p:spPr>
        <p:txBody>
          <a:bodyPr rtlCol="0">
            <a:noAutofit/>
          </a:bodyPr>
          <a:lstStyle/>
          <a:p>
            <a:pPr eaLnBrk="1" fontAlgn="auto" hangingPunct="1">
              <a:spcAft>
                <a:spcPts val="0"/>
              </a:spcAft>
              <a:defRPr/>
            </a:pPr>
            <a:r>
              <a:rPr lang="sr-Cyrl-BA" sz="2800" b="1" dirty="0" smtClean="0">
                <a:solidFill>
                  <a:srgbClr val="002060"/>
                </a:solidFill>
                <a:latin typeface="Garamond" pitchFamily="18" charset="0"/>
              </a:rPr>
              <a:t>Структура здравствене економије као дисциплине</a:t>
            </a:r>
            <a:r>
              <a:rPr lang="sr-Latn-CS" sz="2000" b="1" dirty="0" smtClean="0">
                <a:solidFill>
                  <a:srgbClr val="002060"/>
                </a:solidFill>
                <a:latin typeface="Garamond" pitchFamily="18" charset="0"/>
              </a:rPr>
              <a:t/>
            </a:r>
            <a:br>
              <a:rPr lang="sr-Latn-CS" sz="2000" b="1" dirty="0" smtClean="0">
                <a:solidFill>
                  <a:srgbClr val="002060"/>
                </a:solidFill>
                <a:latin typeface="Garamond" pitchFamily="18" charset="0"/>
              </a:rPr>
            </a:br>
            <a:r>
              <a:rPr lang="sr-Latn-CS" sz="2000" b="1" dirty="0" smtClean="0">
                <a:solidFill>
                  <a:srgbClr val="002060"/>
                </a:solidFill>
                <a:latin typeface="Garamond" pitchFamily="18" charset="0"/>
              </a:rPr>
              <a:t>(Prema Williamsu)</a:t>
            </a:r>
            <a:endParaRPr lang="en-US" sz="2000" b="1" dirty="0" smtClean="0">
              <a:solidFill>
                <a:srgbClr val="002060"/>
              </a:solidFill>
              <a:latin typeface="Garamond" pitchFamily="18" charset="0"/>
            </a:endParaRPr>
          </a:p>
        </p:txBody>
      </p:sp>
      <p:sp>
        <p:nvSpPr>
          <p:cNvPr id="17411" name="Text Box 4"/>
          <p:cNvSpPr txBox="1">
            <a:spLocks noChangeArrowheads="1"/>
          </p:cNvSpPr>
          <p:nvPr/>
        </p:nvSpPr>
        <p:spPr bwMode="auto">
          <a:xfrm>
            <a:off x="6300788" y="1773238"/>
            <a:ext cx="2619375" cy="609600"/>
          </a:xfrm>
          <a:prstGeom prst="rect">
            <a:avLst/>
          </a:prstGeom>
          <a:solidFill>
            <a:srgbClr val="92D050"/>
          </a:solidFill>
          <a:ln w="28575">
            <a:solidFill>
              <a:schemeClr val="tx1"/>
            </a:solidFill>
            <a:miter lim="800000"/>
            <a:headEnd/>
            <a:tailEnd/>
          </a:ln>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1600" b="1">
                <a:solidFill>
                  <a:srgbClr val="005000"/>
                </a:solidFill>
              </a:rPr>
              <a:t>Šta utiče na zdravlje?</a:t>
            </a:r>
          </a:p>
          <a:p>
            <a:r>
              <a:rPr lang="sr-Latn-CS" sz="1600" b="1">
                <a:solidFill>
                  <a:srgbClr val="005000"/>
                </a:solidFill>
              </a:rPr>
              <a:t>(van zdravstvene zaštite)</a:t>
            </a:r>
            <a:endParaRPr lang="en-US" sz="1600" b="1">
              <a:solidFill>
                <a:srgbClr val="005000"/>
              </a:solidFill>
            </a:endParaRPr>
          </a:p>
        </p:txBody>
      </p:sp>
      <p:sp>
        <p:nvSpPr>
          <p:cNvPr id="17412" name="Text Box 5"/>
          <p:cNvSpPr txBox="1">
            <a:spLocks noChangeArrowheads="1"/>
          </p:cNvSpPr>
          <p:nvPr/>
        </p:nvSpPr>
        <p:spPr bwMode="auto">
          <a:xfrm>
            <a:off x="6948488" y="1341438"/>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A</a:t>
            </a:r>
            <a:endParaRPr lang="en-US" sz="2000" b="1"/>
          </a:p>
        </p:txBody>
      </p:sp>
      <p:sp>
        <p:nvSpPr>
          <p:cNvPr id="17413" name="Line 6"/>
          <p:cNvSpPr>
            <a:spLocks noChangeShapeType="1"/>
          </p:cNvSpPr>
          <p:nvPr/>
        </p:nvSpPr>
        <p:spPr bwMode="auto">
          <a:xfrm flipH="1">
            <a:off x="395288" y="1773238"/>
            <a:ext cx="6121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14" name="Line 7"/>
          <p:cNvSpPr>
            <a:spLocks noChangeShapeType="1"/>
          </p:cNvSpPr>
          <p:nvPr/>
        </p:nvSpPr>
        <p:spPr bwMode="auto">
          <a:xfrm>
            <a:off x="395288" y="1773238"/>
            <a:ext cx="0" cy="36718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6392" name="Text Box 8"/>
          <p:cNvSpPr txBox="1">
            <a:spLocks noChangeArrowheads="1"/>
          </p:cNvSpPr>
          <p:nvPr/>
        </p:nvSpPr>
        <p:spPr bwMode="auto">
          <a:xfrm>
            <a:off x="827088" y="2106613"/>
            <a:ext cx="2741612" cy="609600"/>
          </a:xfrm>
          <a:prstGeom prst="rect">
            <a:avLst/>
          </a:prstGeom>
          <a:solidFill>
            <a:schemeClr val="accent4">
              <a:lumMod val="60000"/>
              <a:lumOff val="40000"/>
            </a:schemeClr>
          </a:solidFill>
          <a:ln w="28575">
            <a:solidFill>
              <a:schemeClr val="tx1"/>
            </a:solidFill>
            <a:miter lim="800000"/>
            <a:headEnd/>
            <a:tailEnd/>
          </a:ln>
        </p:spPr>
        <p:txBody>
          <a:bodyPr wrap="none">
            <a:spAutoFit/>
          </a:bodyPr>
          <a:lstStyle/>
          <a:p>
            <a:pPr eaLnBrk="0" hangingPunct="0">
              <a:defRPr/>
            </a:pPr>
            <a:r>
              <a:rPr lang="sr-Latn-CS" sz="1600" b="1" dirty="0">
                <a:solidFill>
                  <a:schemeClr val="folHlink"/>
                </a:solidFill>
              </a:rPr>
              <a:t>Šta je zdravlje?</a:t>
            </a:r>
          </a:p>
          <a:p>
            <a:pPr eaLnBrk="0" hangingPunct="0">
              <a:defRPr/>
            </a:pPr>
            <a:r>
              <a:rPr lang="sr-Latn-CS" sz="1600" b="1" dirty="0">
                <a:solidFill>
                  <a:schemeClr val="folHlink"/>
                </a:solidFill>
              </a:rPr>
              <a:t>Šta su njegove vrednosti?</a:t>
            </a:r>
            <a:endParaRPr lang="en-US" sz="1600" b="1" dirty="0">
              <a:solidFill>
                <a:schemeClr val="folHlink"/>
              </a:solidFill>
            </a:endParaRPr>
          </a:p>
        </p:txBody>
      </p:sp>
      <p:sp>
        <p:nvSpPr>
          <p:cNvPr id="17416" name="Text Box 9"/>
          <p:cNvSpPr txBox="1">
            <a:spLocks noChangeArrowheads="1"/>
          </p:cNvSpPr>
          <p:nvPr/>
        </p:nvSpPr>
        <p:spPr bwMode="auto">
          <a:xfrm>
            <a:off x="1692275" y="1700213"/>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B</a:t>
            </a:r>
            <a:endParaRPr lang="en-US" sz="2000" b="1"/>
          </a:p>
        </p:txBody>
      </p:sp>
      <p:sp>
        <p:nvSpPr>
          <p:cNvPr id="16394" name="Text Box 10"/>
          <p:cNvSpPr txBox="1">
            <a:spLocks noChangeArrowheads="1"/>
          </p:cNvSpPr>
          <p:nvPr/>
        </p:nvSpPr>
        <p:spPr bwMode="auto">
          <a:xfrm>
            <a:off x="7019925" y="3068638"/>
            <a:ext cx="1366838" cy="609600"/>
          </a:xfrm>
          <a:prstGeom prst="rect">
            <a:avLst/>
          </a:prstGeom>
          <a:solidFill>
            <a:schemeClr val="accent5">
              <a:lumMod val="20000"/>
              <a:lumOff val="80000"/>
            </a:schemeClr>
          </a:solidFill>
          <a:ln w="28575">
            <a:solidFill>
              <a:schemeClr val="tx1"/>
            </a:solidFill>
            <a:miter lim="800000"/>
            <a:headEnd/>
            <a:tailEnd/>
          </a:ln>
        </p:spPr>
        <p:txBody>
          <a:bodyPr wrap="none">
            <a:spAutoFit/>
          </a:bodyPr>
          <a:lstStyle/>
          <a:p>
            <a:pPr eaLnBrk="0" hangingPunct="0">
              <a:defRPr/>
            </a:pPr>
            <a:r>
              <a:rPr lang="sr-Latn-CS" sz="1600" b="1" dirty="0">
                <a:solidFill>
                  <a:srgbClr val="0000CC"/>
                </a:solidFill>
              </a:rPr>
              <a:t>Ekvilibrijum</a:t>
            </a:r>
          </a:p>
          <a:p>
            <a:pPr eaLnBrk="0" hangingPunct="0">
              <a:defRPr/>
            </a:pPr>
            <a:r>
              <a:rPr lang="sr-Latn-CS" sz="1600" b="1" dirty="0">
                <a:solidFill>
                  <a:srgbClr val="0000CC"/>
                </a:solidFill>
              </a:rPr>
              <a:t>tržišta</a:t>
            </a:r>
            <a:endParaRPr lang="en-US" sz="1600" b="1" dirty="0">
              <a:solidFill>
                <a:srgbClr val="0000CC"/>
              </a:solidFill>
            </a:endParaRPr>
          </a:p>
        </p:txBody>
      </p:sp>
      <p:sp>
        <p:nvSpPr>
          <p:cNvPr id="17418" name="Text Box 11"/>
          <p:cNvSpPr txBox="1">
            <a:spLocks noChangeArrowheads="1"/>
          </p:cNvSpPr>
          <p:nvPr/>
        </p:nvSpPr>
        <p:spPr bwMode="auto">
          <a:xfrm>
            <a:off x="7596188" y="2636838"/>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F</a:t>
            </a:r>
            <a:endParaRPr lang="en-US" sz="2000" b="1"/>
          </a:p>
        </p:txBody>
      </p:sp>
      <p:sp>
        <p:nvSpPr>
          <p:cNvPr id="16396" name="Text Box 12"/>
          <p:cNvSpPr txBox="1">
            <a:spLocks noChangeArrowheads="1"/>
          </p:cNvSpPr>
          <p:nvPr/>
        </p:nvSpPr>
        <p:spPr bwMode="auto">
          <a:xfrm>
            <a:off x="3924300" y="3357563"/>
            <a:ext cx="2378075" cy="854075"/>
          </a:xfrm>
          <a:prstGeom prst="rect">
            <a:avLst/>
          </a:prstGeom>
          <a:solidFill>
            <a:schemeClr val="accent1">
              <a:lumMod val="40000"/>
              <a:lumOff val="60000"/>
            </a:schemeClr>
          </a:solidFill>
          <a:ln w="28575">
            <a:solidFill>
              <a:schemeClr val="tx1"/>
            </a:solidFill>
            <a:miter lim="800000"/>
            <a:headEnd/>
            <a:tailEnd/>
          </a:ln>
        </p:spPr>
        <p:txBody>
          <a:bodyPr wrap="none">
            <a:spAutoFit/>
          </a:bodyPr>
          <a:lstStyle/>
          <a:p>
            <a:pPr eaLnBrk="0" hangingPunct="0">
              <a:defRPr/>
            </a:pPr>
            <a:r>
              <a:rPr lang="sr-Latn-CS" sz="1600" b="1" dirty="0">
                <a:solidFill>
                  <a:srgbClr val="000099"/>
                </a:solidFill>
              </a:rPr>
              <a:t>Zahtevi za </a:t>
            </a:r>
          </a:p>
          <a:p>
            <a:pPr eaLnBrk="0" hangingPunct="0">
              <a:defRPr/>
            </a:pPr>
            <a:r>
              <a:rPr lang="sr-Latn-CS" sz="1600" b="1" dirty="0">
                <a:solidFill>
                  <a:srgbClr val="000099"/>
                </a:solidFill>
              </a:rPr>
              <a:t>zaštitom zdravlja –</a:t>
            </a:r>
          </a:p>
          <a:p>
            <a:pPr eaLnBrk="0" hangingPunct="0">
              <a:defRPr/>
            </a:pPr>
            <a:r>
              <a:rPr lang="sr-Latn-CS" sz="1600" b="1" dirty="0">
                <a:solidFill>
                  <a:srgbClr val="000099"/>
                </a:solidFill>
              </a:rPr>
              <a:t>uticaj A+B na zdravlje</a:t>
            </a:r>
            <a:r>
              <a:rPr lang="sr-Latn-CS" sz="1600" b="1" dirty="0"/>
              <a:t> </a:t>
            </a:r>
            <a:endParaRPr lang="en-US" sz="1600" b="1" dirty="0"/>
          </a:p>
        </p:txBody>
      </p:sp>
      <p:sp>
        <p:nvSpPr>
          <p:cNvPr id="17420" name="Line 13"/>
          <p:cNvSpPr>
            <a:spLocks noChangeShapeType="1"/>
          </p:cNvSpPr>
          <p:nvPr/>
        </p:nvSpPr>
        <p:spPr bwMode="auto">
          <a:xfrm flipH="1">
            <a:off x="3563938" y="2133600"/>
            <a:ext cx="27368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21" name="Text Box 14"/>
          <p:cNvSpPr txBox="1">
            <a:spLocks noChangeArrowheads="1"/>
          </p:cNvSpPr>
          <p:nvPr/>
        </p:nvSpPr>
        <p:spPr bwMode="auto">
          <a:xfrm>
            <a:off x="827088" y="3429000"/>
            <a:ext cx="2076450" cy="1098550"/>
          </a:xfrm>
          <a:prstGeom prst="rect">
            <a:avLst/>
          </a:prstGeom>
          <a:solidFill>
            <a:srgbClr val="CC99FF"/>
          </a:solidFill>
          <a:ln w="28575">
            <a:solidFill>
              <a:schemeClr val="tx1"/>
            </a:solidFill>
            <a:miter lim="800000"/>
            <a:headEnd/>
            <a:tailEnd/>
          </a:ln>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1600" b="1" dirty="0">
                <a:solidFill>
                  <a:srgbClr val="6600FF"/>
                </a:solidFill>
              </a:rPr>
              <a:t>Makro-ekonomska</a:t>
            </a:r>
          </a:p>
          <a:p>
            <a:r>
              <a:rPr lang="sr-Latn-CS" sz="1600" b="1" dirty="0">
                <a:solidFill>
                  <a:srgbClr val="6600FF"/>
                </a:solidFill>
              </a:rPr>
              <a:t>evaluacija na nivou</a:t>
            </a:r>
          </a:p>
          <a:p>
            <a:r>
              <a:rPr lang="sr-Latn-CS" sz="1600" b="1" dirty="0">
                <a:solidFill>
                  <a:srgbClr val="6600FF"/>
                </a:solidFill>
              </a:rPr>
              <a:t>Tretmana – </a:t>
            </a:r>
          </a:p>
          <a:p>
            <a:r>
              <a:rPr lang="sr-Latn-CS" sz="1600" b="1" dirty="0">
                <a:solidFill>
                  <a:srgbClr val="6600FF"/>
                </a:solidFill>
              </a:rPr>
              <a:t>CEA, CUA, CBA</a:t>
            </a:r>
            <a:endParaRPr lang="en-US" sz="1600" b="1" dirty="0">
              <a:solidFill>
                <a:srgbClr val="6600FF"/>
              </a:solidFill>
            </a:endParaRPr>
          </a:p>
        </p:txBody>
      </p:sp>
      <p:sp>
        <p:nvSpPr>
          <p:cNvPr id="17422" name="Text Box 15"/>
          <p:cNvSpPr txBox="1">
            <a:spLocks noChangeArrowheads="1"/>
          </p:cNvSpPr>
          <p:nvPr/>
        </p:nvSpPr>
        <p:spPr bwMode="auto">
          <a:xfrm>
            <a:off x="4479925" y="2919413"/>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C</a:t>
            </a:r>
            <a:endParaRPr lang="en-US" sz="2000" b="1"/>
          </a:p>
        </p:txBody>
      </p:sp>
      <p:sp>
        <p:nvSpPr>
          <p:cNvPr id="17423" name="Line 16"/>
          <p:cNvSpPr>
            <a:spLocks noChangeShapeType="1"/>
          </p:cNvSpPr>
          <p:nvPr/>
        </p:nvSpPr>
        <p:spPr bwMode="auto">
          <a:xfrm>
            <a:off x="1619250" y="2708275"/>
            <a:ext cx="0" cy="7207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24" name="Text Box 17"/>
          <p:cNvSpPr txBox="1">
            <a:spLocks noChangeArrowheads="1"/>
          </p:cNvSpPr>
          <p:nvPr/>
        </p:nvSpPr>
        <p:spPr bwMode="auto">
          <a:xfrm>
            <a:off x="1835150" y="2997200"/>
            <a:ext cx="3540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E</a:t>
            </a:r>
            <a:endParaRPr lang="en-US" sz="2000" b="1"/>
          </a:p>
        </p:txBody>
      </p:sp>
      <p:sp>
        <p:nvSpPr>
          <p:cNvPr id="17425" name="Line 18"/>
          <p:cNvSpPr>
            <a:spLocks noChangeShapeType="1"/>
          </p:cNvSpPr>
          <p:nvPr/>
        </p:nvSpPr>
        <p:spPr bwMode="auto">
          <a:xfrm flipH="1">
            <a:off x="2916238" y="3500438"/>
            <a:ext cx="10080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26" name="Line 19"/>
          <p:cNvSpPr>
            <a:spLocks noChangeShapeType="1"/>
          </p:cNvSpPr>
          <p:nvPr/>
        </p:nvSpPr>
        <p:spPr bwMode="auto">
          <a:xfrm flipH="1">
            <a:off x="5292725" y="2349500"/>
            <a:ext cx="10080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27" name="Line 20"/>
          <p:cNvSpPr>
            <a:spLocks noChangeShapeType="1"/>
          </p:cNvSpPr>
          <p:nvPr/>
        </p:nvSpPr>
        <p:spPr bwMode="auto">
          <a:xfrm>
            <a:off x="5292725" y="2349500"/>
            <a:ext cx="0" cy="10080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28" name="Line 21"/>
          <p:cNvSpPr>
            <a:spLocks noChangeShapeType="1"/>
          </p:cNvSpPr>
          <p:nvPr/>
        </p:nvSpPr>
        <p:spPr bwMode="auto">
          <a:xfrm>
            <a:off x="3563938" y="2708275"/>
            <a:ext cx="6477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29" name="Line 22"/>
          <p:cNvSpPr>
            <a:spLocks noChangeShapeType="1"/>
          </p:cNvSpPr>
          <p:nvPr/>
        </p:nvSpPr>
        <p:spPr bwMode="auto">
          <a:xfrm>
            <a:off x="4211638" y="2708275"/>
            <a:ext cx="0" cy="649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30" name="Line 23"/>
          <p:cNvSpPr>
            <a:spLocks noChangeShapeType="1"/>
          </p:cNvSpPr>
          <p:nvPr/>
        </p:nvSpPr>
        <p:spPr bwMode="auto">
          <a:xfrm>
            <a:off x="6300788" y="3500438"/>
            <a:ext cx="71913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6408" name="Text Box 24"/>
          <p:cNvSpPr txBox="1">
            <a:spLocks noChangeArrowheads="1"/>
          </p:cNvSpPr>
          <p:nvPr/>
        </p:nvSpPr>
        <p:spPr bwMode="auto">
          <a:xfrm>
            <a:off x="755650" y="5084763"/>
            <a:ext cx="2416175" cy="609600"/>
          </a:xfrm>
          <a:prstGeom prst="rect">
            <a:avLst/>
          </a:prstGeom>
          <a:solidFill>
            <a:schemeClr val="bg1">
              <a:lumMod val="75000"/>
            </a:schemeClr>
          </a:solidFill>
          <a:ln w="28575">
            <a:solidFill>
              <a:schemeClr val="tx1"/>
            </a:solidFill>
            <a:miter lim="800000"/>
            <a:headEnd/>
            <a:tailEnd/>
          </a:ln>
        </p:spPr>
        <p:txBody>
          <a:bodyPr wrap="none">
            <a:spAutoFit/>
          </a:bodyPr>
          <a:lstStyle/>
          <a:p>
            <a:pPr eaLnBrk="0" hangingPunct="0">
              <a:defRPr/>
            </a:pPr>
            <a:r>
              <a:rPr lang="sr-Latn-CS" sz="1600" b="1" dirty="0">
                <a:solidFill>
                  <a:srgbClr val="080808"/>
                </a:solidFill>
              </a:rPr>
              <a:t>Mehanizmi planiranja, </a:t>
            </a:r>
          </a:p>
          <a:p>
            <a:pPr eaLnBrk="0" hangingPunct="0">
              <a:defRPr/>
            </a:pPr>
            <a:r>
              <a:rPr lang="sr-Latn-CS" sz="1600" b="1" dirty="0">
                <a:solidFill>
                  <a:srgbClr val="080808"/>
                </a:solidFill>
              </a:rPr>
              <a:t>budžetiranja i praćenja</a:t>
            </a:r>
            <a:endParaRPr lang="en-US" sz="1600" b="1" dirty="0">
              <a:solidFill>
                <a:srgbClr val="080808"/>
              </a:solidFill>
            </a:endParaRPr>
          </a:p>
        </p:txBody>
      </p:sp>
      <p:sp>
        <p:nvSpPr>
          <p:cNvPr id="17432" name="Line 25"/>
          <p:cNvSpPr>
            <a:spLocks noChangeShapeType="1"/>
          </p:cNvSpPr>
          <p:nvPr/>
        </p:nvSpPr>
        <p:spPr bwMode="auto">
          <a:xfrm>
            <a:off x="395288" y="5445125"/>
            <a:ext cx="3603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6410" name="Text Box 26"/>
          <p:cNvSpPr txBox="1">
            <a:spLocks noChangeArrowheads="1"/>
          </p:cNvSpPr>
          <p:nvPr/>
        </p:nvSpPr>
        <p:spPr bwMode="auto">
          <a:xfrm>
            <a:off x="4211638" y="4797425"/>
            <a:ext cx="1703387" cy="854075"/>
          </a:xfrm>
          <a:prstGeom prst="rect">
            <a:avLst/>
          </a:prstGeom>
          <a:solidFill>
            <a:schemeClr val="accent6">
              <a:lumMod val="60000"/>
              <a:lumOff val="40000"/>
            </a:schemeClr>
          </a:solidFill>
          <a:ln w="28575">
            <a:solidFill>
              <a:schemeClr val="tx1"/>
            </a:solidFill>
            <a:miter lim="800000"/>
            <a:headEnd/>
            <a:tailEnd/>
          </a:ln>
        </p:spPr>
        <p:txBody>
          <a:bodyPr wrap="none">
            <a:spAutoFit/>
          </a:bodyPr>
          <a:lstStyle/>
          <a:p>
            <a:pPr eaLnBrk="0" hangingPunct="0">
              <a:defRPr/>
            </a:pPr>
            <a:r>
              <a:rPr lang="sr-Latn-CS" sz="1600" b="1" dirty="0">
                <a:solidFill>
                  <a:srgbClr val="CC0000"/>
                </a:solidFill>
              </a:rPr>
              <a:t>Obezbeđivanje </a:t>
            </a:r>
          </a:p>
          <a:p>
            <a:pPr eaLnBrk="0" hangingPunct="0">
              <a:defRPr/>
            </a:pPr>
            <a:r>
              <a:rPr lang="sr-Latn-CS" sz="1600" b="1" dirty="0">
                <a:solidFill>
                  <a:srgbClr val="CC0000"/>
                </a:solidFill>
              </a:rPr>
              <a:t>zdravstvene</a:t>
            </a:r>
          </a:p>
          <a:p>
            <a:pPr eaLnBrk="0" hangingPunct="0">
              <a:defRPr/>
            </a:pPr>
            <a:r>
              <a:rPr lang="sr-Latn-CS" sz="1600" b="1" dirty="0">
                <a:solidFill>
                  <a:srgbClr val="CC0000"/>
                </a:solidFill>
              </a:rPr>
              <a:t>zaštite</a:t>
            </a:r>
            <a:endParaRPr lang="en-US" sz="1600" b="1" dirty="0">
              <a:solidFill>
                <a:srgbClr val="CC0000"/>
              </a:solidFill>
            </a:endParaRPr>
          </a:p>
        </p:txBody>
      </p:sp>
      <p:sp>
        <p:nvSpPr>
          <p:cNvPr id="17434" name="Text Box 27"/>
          <p:cNvSpPr txBox="1">
            <a:spLocks noChangeArrowheads="1"/>
          </p:cNvSpPr>
          <p:nvPr/>
        </p:nvSpPr>
        <p:spPr bwMode="auto">
          <a:xfrm>
            <a:off x="1476375" y="4652963"/>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H</a:t>
            </a:r>
            <a:endParaRPr lang="en-US" sz="2000" b="1"/>
          </a:p>
        </p:txBody>
      </p:sp>
      <p:sp>
        <p:nvSpPr>
          <p:cNvPr id="16412" name="Text Box 28"/>
          <p:cNvSpPr txBox="1">
            <a:spLocks noChangeArrowheads="1"/>
          </p:cNvSpPr>
          <p:nvPr/>
        </p:nvSpPr>
        <p:spPr bwMode="auto">
          <a:xfrm>
            <a:off x="6364288" y="5181600"/>
            <a:ext cx="2627312" cy="1098550"/>
          </a:xfrm>
          <a:prstGeom prst="rect">
            <a:avLst/>
          </a:prstGeom>
          <a:solidFill>
            <a:schemeClr val="accent6">
              <a:lumMod val="20000"/>
              <a:lumOff val="80000"/>
            </a:schemeClr>
          </a:solidFill>
          <a:ln w="28575">
            <a:solidFill>
              <a:schemeClr val="tx1"/>
            </a:solidFill>
            <a:miter lim="800000"/>
            <a:headEnd/>
            <a:tailEnd/>
          </a:ln>
        </p:spPr>
        <p:txBody>
          <a:bodyPr>
            <a:spAutoFit/>
          </a:bodyPr>
          <a:lstStyle/>
          <a:p>
            <a:pPr eaLnBrk="0" hangingPunct="0">
              <a:defRPr/>
            </a:pPr>
            <a:r>
              <a:rPr lang="sr-Latn-CS" sz="1600" b="1" dirty="0">
                <a:solidFill>
                  <a:srgbClr val="CC0000"/>
                </a:solidFill>
              </a:rPr>
              <a:t>Evaluaicja na nivou</a:t>
            </a:r>
          </a:p>
          <a:p>
            <a:pPr eaLnBrk="0" hangingPunct="0">
              <a:defRPr/>
            </a:pPr>
            <a:r>
              <a:rPr lang="sr-Latn-CS" sz="1600" b="1" dirty="0">
                <a:solidFill>
                  <a:srgbClr val="CC0000"/>
                </a:solidFill>
              </a:rPr>
              <a:t>celokupnog sistema – </a:t>
            </a:r>
          </a:p>
          <a:p>
            <a:pPr eaLnBrk="0" hangingPunct="0">
              <a:defRPr/>
            </a:pPr>
            <a:r>
              <a:rPr lang="sr-Latn-CS" sz="1600" b="1" dirty="0">
                <a:solidFill>
                  <a:srgbClr val="CC0000"/>
                </a:solidFill>
              </a:rPr>
              <a:t>pravendost i alokativna</a:t>
            </a:r>
          </a:p>
          <a:p>
            <a:pPr eaLnBrk="0" hangingPunct="0">
              <a:defRPr/>
            </a:pPr>
            <a:r>
              <a:rPr lang="sr-Latn-CS" sz="1600" b="1" dirty="0">
                <a:solidFill>
                  <a:srgbClr val="CC0000"/>
                </a:solidFill>
              </a:rPr>
              <a:t>efikasnost</a:t>
            </a:r>
            <a:endParaRPr lang="en-US" sz="1600" b="1" dirty="0">
              <a:solidFill>
                <a:srgbClr val="CC0000"/>
              </a:solidFill>
            </a:endParaRPr>
          </a:p>
        </p:txBody>
      </p:sp>
      <p:sp>
        <p:nvSpPr>
          <p:cNvPr id="17436" name="Text Box 29"/>
          <p:cNvSpPr txBox="1">
            <a:spLocks noChangeArrowheads="1"/>
          </p:cNvSpPr>
          <p:nvPr/>
        </p:nvSpPr>
        <p:spPr bwMode="auto">
          <a:xfrm>
            <a:off x="7667625" y="4724400"/>
            <a:ext cx="38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G</a:t>
            </a:r>
            <a:endParaRPr lang="en-US" sz="2000" b="1"/>
          </a:p>
        </p:txBody>
      </p:sp>
      <p:sp>
        <p:nvSpPr>
          <p:cNvPr id="17437" name="Text Box 30"/>
          <p:cNvSpPr txBox="1">
            <a:spLocks noChangeArrowheads="1"/>
          </p:cNvSpPr>
          <p:nvPr/>
        </p:nvSpPr>
        <p:spPr bwMode="auto">
          <a:xfrm>
            <a:off x="4859338" y="4365625"/>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2000" b="1"/>
              <a:t>D</a:t>
            </a:r>
            <a:endParaRPr lang="en-US" sz="2000" b="1"/>
          </a:p>
        </p:txBody>
      </p:sp>
      <p:sp>
        <p:nvSpPr>
          <p:cNvPr id="17438" name="Line 31"/>
          <p:cNvSpPr>
            <a:spLocks noChangeShapeType="1"/>
          </p:cNvSpPr>
          <p:nvPr/>
        </p:nvSpPr>
        <p:spPr bwMode="auto">
          <a:xfrm>
            <a:off x="4787900" y="4221163"/>
            <a:ext cx="0" cy="576262"/>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39" name="Line 32"/>
          <p:cNvSpPr>
            <a:spLocks noChangeShapeType="1"/>
          </p:cNvSpPr>
          <p:nvPr/>
        </p:nvSpPr>
        <p:spPr bwMode="auto">
          <a:xfrm flipH="1">
            <a:off x="3059113" y="4508500"/>
            <a:ext cx="17287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0" name="Line 33"/>
          <p:cNvSpPr>
            <a:spLocks noChangeShapeType="1"/>
          </p:cNvSpPr>
          <p:nvPr/>
        </p:nvSpPr>
        <p:spPr bwMode="auto">
          <a:xfrm>
            <a:off x="3059113" y="4508500"/>
            <a:ext cx="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41" name="Line 34"/>
          <p:cNvSpPr>
            <a:spLocks noChangeShapeType="1"/>
          </p:cNvSpPr>
          <p:nvPr/>
        </p:nvSpPr>
        <p:spPr bwMode="auto">
          <a:xfrm>
            <a:off x="7596188" y="3716338"/>
            <a:ext cx="0" cy="14414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42" name="Line 35"/>
          <p:cNvSpPr>
            <a:spLocks noChangeShapeType="1"/>
          </p:cNvSpPr>
          <p:nvPr/>
        </p:nvSpPr>
        <p:spPr bwMode="auto">
          <a:xfrm>
            <a:off x="5795963" y="4797425"/>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3" name="Line 36"/>
          <p:cNvSpPr>
            <a:spLocks noChangeShapeType="1"/>
          </p:cNvSpPr>
          <p:nvPr/>
        </p:nvSpPr>
        <p:spPr bwMode="auto">
          <a:xfrm flipV="1">
            <a:off x="5795963" y="4508500"/>
            <a:ext cx="0" cy="288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4" name="Line 37"/>
          <p:cNvSpPr>
            <a:spLocks noChangeShapeType="1"/>
          </p:cNvSpPr>
          <p:nvPr/>
        </p:nvSpPr>
        <p:spPr bwMode="auto">
          <a:xfrm>
            <a:off x="5795963" y="4508500"/>
            <a:ext cx="14398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5" name="Line 38"/>
          <p:cNvSpPr>
            <a:spLocks noChangeShapeType="1"/>
          </p:cNvSpPr>
          <p:nvPr/>
        </p:nvSpPr>
        <p:spPr bwMode="auto">
          <a:xfrm flipV="1">
            <a:off x="7235825" y="3644900"/>
            <a:ext cx="0" cy="863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46" name="Line 39"/>
          <p:cNvSpPr>
            <a:spLocks noChangeShapeType="1"/>
          </p:cNvSpPr>
          <p:nvPr/>
        </p:nvSpPr>
        <p:spPr bwMode="auto">
          <a:xfrm>
            <a:off x="2124075" y="4508500"/>
            <a:ext cx="0" cy="3603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7" name="Line 40"/>
          <p:cNvSpPr>
            <a:spLocks noChangeShapeType="1"/>
          </p:cNvSpPr>
          <p:nvPr/>
        </p:nvSpPr>
        <p:spPr bwMode="auto">
          <a:xfrm>
            <a:off x="2124075" y="4868863"/>
            <a:ext cx="15843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8" name="Line 41"/>
          <p:cNvSpPr>
            <a:spLocks noChangeShapeType="1"/>
          </p:cNvSpPr>
          <p:nvPr/>
        </p:nvSpPr>
        <p:spPr bwMode="auto">
          <a:xfrm>
            <a:off x="3708400" y="4868863"/>
            <a:ext cx="0" cy="936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49" name="Line 42"/>
          <p:cNvSpPr>
            <a:spLocks noChangeShapeType="1"/>
          </p:cNvSpPr>
          <p:nvPr/>
        </p:nvSpPr>
        <p:spPr bwMode="auto">
          <a:xfrm flipV="1">
            <a:off x="3708400" y="5791200"/>
            <a:ext cx="2692400" cy="14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50" name="Line 43"/>
          <p:cNvSpPr>
            <a:spLocks noChangeShapeType="1"/>
          </p:cNvSpPr>
          <p:nvPr/>
        </p:nvSpPr>
        <p:spPr bwMode="auto">
          <a:xfrm flipH="1">
            <a:off x="1908175" y="6019800"/>
            <a:ext cx="4416425"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sr-Cyrl-RS"/>
          </a:p>
        </p:txBody>
      </p:sp>
      <p:sp>
        <p:nvSpPr>
          <p:cNvPr id="17451" name="Line 44"/>
          <p:cNvSpPr>
            <a:spLocks noChangeShapeType="1"/>
          </p:cNvSpPr>
          <p:nvPr/>
        </p:nvSpPr>
        <p:spPr bwMode="auto">
          <a:xfrm flipV="1">
            <a:off x="1908175" y="5734050"/>
            <a:ext cx="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sr-Cyrl-RS"/>
          </a:p>
        </p:txBody>
      </p:sp>
      <p:sp>
        <p:nvSpPr>
          <p:cNvPr id="17452" name="Text Box 45"/>
          <p:cNvSpPr txBox="1">
            <a:spLocks noChangeArrowheads="1"/>
          </p:cNvSpPr>
          <p:nvPr/>
        </p:nvSpPr>
        <p:spPr bwMode="auto">
          <a:xfrm>
            <a:off x="357188" y="1214438"/>
            <a:ext cx="54348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sr-Latn-CS" sz="1400" b="1" i="1" dirty="0">
                <a:latin typeface="Garamond" pitchFamily="18" charset="0"/>
              </a:rPr>
              <a:t>Izvor: Being reasonable about the economics of helath.</a:t>
            </a:r>
          </a:p>
          <a:p>
            <a:r>
              <a:rPr lang="sr-Latn-CS" sz="1400" b="1" i="1" dirty="0">
                <a:latin typeface="Garamond" pitchFamily="18" charset="0"/>
              </a:rPr>
              <a:t>Selected essays by A.Williams, Culyer, AJ and Maynard,A (eds), 1997.</a:t>
            </a:r>
            <a:endParaRPr lang="en-US" sz="1400" b="1" i="1" dirty="0">
              <a:latin typeface="Garamond" pitchFamily="18" charset="0"/>
            </a:endParaRPr>
          </a:p>
        </p:txBody>
      </p:sp>
    </p:spTree>
    <p:extLst>
      <p:ext uri="{BB962C8B-B14F-4D97-AF65-F5344CB8AC3E}">
        <p14:creationId xmlns:p14="http://schemas.microsoft.com/office/powerpoint/2010/main" val="1104448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BA" sz="3200" b="1" dirty="0">
                <a:latin typeface="Garamond" pitchFamily="18" charset="0"/>
              </a:rPr>
              <a:t>Здравствена економија</a:t>
            </a:r>
            <a:endParaRPr lang="sr-Cyrl-RS" sz="3200" dirty="0"/>
          </a:p>
        </p:txBody>
      </p:sp>
      <p:sp>
        <p:nvSpPr>
          <p:cNvPr id="3" name="Content Placeholder 2"/>
          <p:cNvSpPr>
            <a:spLocks noGrp="1"/>
          </p:cNvSpPr>
          <p:nvPr>
            <p:ph idx="1"/>
          </p:nvPr>
        </p:nvSpPr>
        <p:spPr/>
        <p:txBody>
          <a:bodyPr>
            <a:noAutofit/>
          </a:bodyPr>
          <a:lstStyle/>
          <a:p>
            <a:pPr>
              <a:buFont typeface="Wingdings" pitchFamily="2" charset="2"/>
              <a:buChar char="ü"/>
            </a:pPr>
            <a:r>
              <a:rPr lang="sr-Cyrl-RS" sz="2400" dirty="0">
                <a:latin typeface="Garamond" pitchFamily="18" charset="0"/>
              </a:rPr>
              <a:t>Широко постављена дисциплина економије;</a:t>
            </a:r>
          </a:p>
          <a:p>
            <a:pPr>
              <a:buFont typeface="Wingdings" pitchFamily="2" charset="2"/>
              <a:buChar char="ü"/>
            </a:pPr>
            <a:r>
              <a:rPr lang="sr-Cyrl-RS" sz="2400" dirty="0">
                <a:latin typeface="Garamond" pitchFamily="18" charset="0"/>
              </a:rPr>
              <a:t>Усмерена на максимизирање добити у оквиру расположивих ресурса;</a:t>
            </a:r>
          </a:p>
          <a:p>
            <a:pPr>
              <a:buFont typeface="Wingdings" pitchFamily="2" charset="2"/>
              <a:buChar char="ü"/>
            </a:pPr>
            <a:r>
              <a:rPr lang="sr-Cyrl-RS" sz="2400" dirty="0">
                <a:latin typeface="Garamond" pitchFamily="18" charset="0"/>
              </a:rPr>
              <a:t>Дисциплина која се преклапа са бројним областима како унутар, тако и изван здравља, здравствене заштите и медицине;</a:t>
            </a:r>
          </a:p>
          <a:p>
            <a:pPr>
              <a:buFont typeface="Wingdings" pitchFamily="2" charset="2"/>
              <a:buChar char="ü"/>
            </a:pPr>
            <a:r>
              <a:rPr lang="sr-Cyrl-RS" sz="2400" dirty="0">
                <a:latin typeface="Garamond" pitchFamily="18" charset="0"/>
              </a:rPr>
              <a:t>Повезана са многим другим дисциплинама;</a:t>
            </a:r>
          </a:p>
          <a:p>
            <a:pPr>
              <a:buFont typeface="Wingdings" pitchFamily="2" charset="2"/>
              <a:buChar char="ü"/>
            </a:pPr>
            <a:r>
              <a:rPr lang="sr-Cyrl-RS" sz="2400" dirty="0">
                <a:latin typeface="Garamond" pitchFamily="18" charset="0"/>
              </a:rPr>
              <a:t>Обухвата више од економске евалуције;</a:t>
            </a:r>
          </a:p>
          <a:p>
            <a:pPr>
              <a:buFont typeface="Wingdings" pitchFamily="2" charset="2"/>
              <a:buChar char="ü"/>
            </a:pPr>
            <a:r>
              <a:rPr lang="sr-Cyrl-RS" sz="2400" dirty="0">
                <a:latin typeface="Garamond" pitchFamily="18" charset="0"/>
              </a:rPr>
              <a:t>Има значајну улогу у доношењу политичких и клиничких одлука у здравственом систему.</a:t>
            </a:r>
          </a:p>
          <a:p>
            <a:endParaRPr lang="sr-Cyrl-RS" sz="2400" dirty="0">
              <a:latin typeface="Garamond" pitchFamily="18" charset="0"/>
            </a:endParaRPr>
          </a:p>
        </p:txBody>
      </p:sp>
    </p:spTree>
    <p:extLst>
      <p:ext uri="{BB962C8B-B14F-4D97-AF65-F5344CB8AC3E}">
        <p14:creationId xmlns:p14="http://schemas.microsoft.com/office/powerpoint/2010/main" val="2402863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Garamond" pitchFamily="18" charset="0"/>
              </a:rPr>
              <a:t>Здравствена економија </a:t>
            </a:r>
            <a:r>
              <a:rPr lang="en-US" sz="3200" b="1" dirty="0" smtClean="0">
                <a:latin typeface="Garamond" pitchFamily="18" charset="0"/>
              </a:rPr>
              <a:t>се </a:t>
            </a:r>
            <a:r>
              <a:rPr lang="en-US" sz="3200" b="1" dirty="0">
                <a:latin typeface="Garamond" pitchFamily="18" charset="0"/>
              </a:rPr>
              <a:t>односи </a:t>
            </a:r>
            <a:r>
              <a:rPr lang="en-US" sz="3200" b="1" dirty="0" smtClean="0">
                <a:latin typeface="Garamond" pitchFamily="18" charset="0"/>
              </a:rPr>
              <a:t>на</a:t>
            </a:r>
            <a:r>
              <a:rPr lang="sr-Cyrl-BA" sz="3200" b="1" dirty="0" smtClean="0">
                <a:latin typeface="Garamond" pitchFamily="18" charset="0"/>
              </a:rPr>
              <a:t>:</a:t>
            </a:r>
            <a:r>
              <a:rPr lang="en-US" sz="3200" b="1" dirty="0" smtClean="0">
                <a:latin typeface="Garamond" pitchFamily="18" charset="0"/>
              </a:rPr>
              <a:t> </a:t>
            </a:r>
            <a:r>
              <a:rPr lang="sr-Cyrl-BA" sz="3200" b="1" dirty="0"/>
              <a:t/>
            </a:r>
            <a:br>
              <a:rPr lang="sr-Cyrl-BA" sz="3200" b="1" dirty="0"/>
            </a:br>
            <a:endParaRPr lang="sr-Cyrl-RS" sz="3200" b="1" dirty="0"/>
          </a:p>
        </p:txBody>
      </p:sp>
      <p:sp>
        <p:nvSpPr>
          <p:cNvPr id="3" name="Content Placeholder 2"/>
          <p:cNvSpPr>
            <a:spLocks noGrp="1"/>
          </p:cNvSpPr>
          <p:nvPr>
            <p:ph idx="1"/>
          </p:nvPr>
        </p:nvSpPr>
        <p:spPr>
          <a:xfrm>
            <a:off x="457200" y="1268760"/>
            <a:ext cx="8435280" cy="5256584"/>
          </a:xfrm>
        </p:spPr>
        <p:txBody>
          <a:bodyPr>
            <a:normAutofit fontScale="47500" lnSpcReduction="20000"/>
          </a:bodyPr>
          <a:lstStyle/>
          <a:p>
            <a:pPr marL="360000">
              <a:lnSpc>
                <a:spcPct val="120000"/>
              </a:lnSpc>
            </a:pPr>
            <a:r>
              <a:rPr lang="sr-Cyrl-CS" sz="4600" b="1" dirty="0">
                <a:latin typeface="Garamond" pitchFamily="18" charset="0"/>
              </a:rPr>
              <a:t>ЕФИ</a:t>
            </a:r>
            <a:r>
              <a:rPr lang="en-US" sz="4600" b="1" dirty="0">
                <a:latin typeface="Garamond" pitchFamily="18" charset="0"/>
              </a:rPr>
              <a:t>K</a:t>
            </a:r>
            <a:r>
              <a:rPr lang="sr-Cyrl-CS" sz="4600" b="1" dirty="0">
                <a:latin typeface="Garamond" pitchFamily="18" charset="0"/>
              </a:rPr>
              <a:t>АСНОСТ</a:t>
            </a:r>
            <a:r>
              <a:rPr lang="sr-Cyrl-CS" sz="4600" dirty="0">
                <a:latin typeface="Garamond" pitchFamily="18" charset="0"/>
              </a:rPr>
              <a:t>, али је више од саме ефикасности </a:t>
            </a:r>
            <a:r>
              <a:rPr lang="sr-Cyrl-CS" sz="4600" dirty="0" smtClean="0">
                <a:latin typeface="Garamond" pitchFamily="18" charset="0"/>
              </a:rPr>
              <a:t>јер ефикасност </a:t>
            </a:r>
            <a:r>
              <a:rPr lang="sr-Cyrl-CS" sz="4600" dirty="0">
                <a:latin typeface="Garamond" pitchFamily="18" charset="0"/>
              </a:rPr>
              <a:t>није једини циљ у избору како ће се ресурси у здравственом систему алоцирати.</a:t>
            </a:r>
          </a:p>
          <a:p>
            <a:pPr marL="360000">
              <a:lnSpc>
                <a:spcPct val="120000"/>
              </a:lnSpc>
            </a:pPr>
            <a:endParaRPr lang="sr-Cyrl-CS" sz="4600" dirty="0">
              <a:latin typeface="Garamond" pitchFamily="18" charset="0"/>
            </a:endParaRPr>
          </a:p>
          <a:p>
            <a:pPr marL="360000">
              <a:lnSpc>
                <a:spcPct val="120000"/>
              </a:lnSpc>
            </a:pPr>
            <a:r>
              <a:rPr lang="sr-Cyrl-CS" sz="4600" dirty="0">
                <a:latin typeface="Garamond" pitchFamily="18" charset="0"/>
              </a:rPr>
              <a:t>Треба мислити и на </a:t>
            </a:r>
            <a:r>
              <a:rPr lang="sr-Cyrl-CS" sz="4600" b="1" u="sng" dirty="0">
                <a:latin typeface="Garamond" pitchFamily="18" charset="0"/>
              </a:rPr>
              <a:t>ПРАВЕДНОСТ</a:t>
            </a:r>
            <a:r>
              <a:rPr lang="sr-Cyrl-CS" sz="4600" u="sng" dirty="0">
                <a:latin typeface="Garamond" pitchFamily="18" charset="0"/>
              </a:rPr>
              <a:t> </a:t>
            </a:r>
            <a:r>
              <a:rPr lang="sr-Cyrl-CS" sz="4600" b="1" u="sng" dirty="0">
                <a:latin typeface="Garamond" pitchFamily="18" charset="0"/>
              </a:rPr>
              <a:t>или на ФЕР </a:t>
            </a:r>
            <a:r>
              <a:rPr lang="sr-Cyrl-CS" sz="4600" dirty="0">
                <a:latin typeface="Garamond" pitchFamily="18" charset="0"/>
              </a:rPr>
              <a:t>дистрибуцију ресурса и добити, што је такође циљ у процесу доношења одлука о здравственој заштити.</a:t>
            </a:r>
          </a:p>
          <a:p>
            <a:pPr marL="360000">
              <a:lnSpc>
                <a:spcPct val="120000"/>
              </a:lnSpc>
            </a:pPr>
            <a:endParaRPr lang="sr-Cyrl-CS" sz="4600" dirty="0">
              <a:latin typeface="Garamond" pitchFamily="18" charset="0"/>
            </a:endParaRPr>
          </a:p>
          <a:p>
            <a:pPr marL="360000">
              <a:lnSpc>
                <a:spcPct val="120000"/>
              </a:lnSpc>
            </a:pPr>
            <a:r>
              <a:rPr lang="sr-Cyrl-CS" sz="4600" dirty="0">
                <a:latin typeface="Garamond" pitchFamily="18" charset="0"/>
              </a:rPr>
              <a:t>Задатак економије се своди на постизање </a:t>
            </a:r>
            <a:r>
              <a:rPr lang="sr-Cyrl-CS" sz="4600" b="1" dirty="0">
                <a:latin typeface="Garamond" pitchFamily="18" charset="0"/>
              </a:rPr>
              <a:t>максималне добити </a:t>
            </a:r>
            <a:r>
              <a:rPr lang="sr-Cyrl-CS" sz="4600" dirty="0">
                <a:latin typeface="Garamond" pitchFamily="18" charset="0"/>
              </a:rPr>
              <a:t>– када је примарно да се коришћењем расположиивх ресурса оствари највећи степен реализације изабраних циљева; или на </a:t>
            </a:r>
            <a:r>
              <a:rPr lang="sr-Cyrl-CS" sz="4600" b="1" dirty="0">
                <a:latin typeface="Garamond" pitchFamily="18" charset="0"/>
              </a:rPr>
              <a:t>минимализацију трошкова </a:t>
            </a:r>
            <a:r>
              <a:rPr lang="sr-Cyrl-CS" sz="4600" dirty="0">
                <a:latin typeface="Garamond" pitchFamily="18" charset="0"/>
              </a:rPr>
              <a:t>– када је битно да се жељени степен реализације изабраних циљева оствари са најмањим утрошком ресурса.</a:t>
            </a:r>
          </a:p>
          <a:p>
            <a:endParaRPr lang="sr-Cyrl-CS" dirty="0">
              <a:latin typeface="Garamond"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221088"/>
            <a:ext cx="2663825"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5229200"/>
            <a:ext cx="3815953"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56651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Garamond" pitchFamily="18" charset="0"/>
              </a:rPr>
              <a:t>Здравствена економија се односи на</a:t>
            </a:r>
            <a:r>
              <a:rPr lang="sr-Cyrl-BA" sz="3200" b="1" dirty="0">
                <a:latin typeface="Garamond" pitchFamily="18" charset="0"/>
              </a:rPr>
              <a:t>:</a:t>
            </a:r>
            <a:endParaRPr lang="sr-Cyrl-RS" sz="3200" dirty="0"/>
          </a:p>
        </p:txBody>
      </p:sp>
      <p:sp>
        <p:nvSpPr>
          <p:cNvPr id="3" name="Content Placeholder 2"/>
          <p:cNvSpPr>
            <a:spLocks noGrp="1"/>
          </p:cNvSpPr>
          <p:nvPr>
            <p:ph idx="1"/>
          </p:nvPr>
        </p:nvSpPr>
        <p:spPr/>
        <p:txBody>
          <a:bodyPr>
            <a:normAutofit/>
          </a:bodyPr>
          <a:lstStyle/>
          <a:p>
            <a:r>
              <a:rPr lang="en-US" sz="2800" dirty="0" smtClean="0">
                <a:latin typeface="Garamond" pitchFamily="18" charset="0"/>
              </a:rPr>
              <a:t>Квантификацију </a:t>
            </a:r>
            <a:r>
              <a:rPr lang="en-US" sz="2800" dirty="0">
                <a:latin typeface="Garamond" pitchFamily="18" charset="0"/>
              </a:rPr>
              <a:t>ресурса који се користе у пружању здравствених услуга током одређеног временског периода </a:t>
            </a:r>
            <a:endParaRPr lang="sr-Cyrl-BA" sz="2800" dirty="0" smtClean="0">
              <a:latin typeface="Garamond" pitchFamily="18" charset="0"/>
            </a:endParaRPr>
          </a:p>
          <a:p>
            <a:r>
              <a:rPr lang="en-US" sz="2800" dirty="0" smtClean="0">
                <a:latin typeface="Garamond" pitchFamily="18" charset="0"/>
              </a:rPr>
              <a:t>Ефикасност </a:t>
            </a:r>
            <a:r>
              <a:rPr lang="en-US" sz="2800" dirty="0">
                <a:latin typeface="Garamond" pitchFamily="18" charset="0"/>
              </a:rPr>
              <a:t>којом се ресурси додељују и користе у здравствене сврхе </a:t>
            </a:r>
            <a:endParaRPr lang="sr-Cyrl-BA" sz="2800" dirty="0" smtClean="0">
              <a:latin typeface="Garamond" pitchFamily="18" charset="0"/>
            </a:endParaRPr>
          </a:p>
          <a:p>
            <a:r>
              <a:rPr lang="en-US" sz="2800" dirty="0" smtClean="0">
                <a:latin typeface="Garamond" pitchFamily="18" charset="0"/>
              </a:rPr>
              <a:t>Утицај </a:t>
            </a:r>
            <a:r>
              <a:rPr lang="en-US" sz="2800" dirty="0">
                <a:latin typeface="Garamond" pitchFamily="18" charset="0"/>
              </a:rPr>
              <a:t>различитих здравствених услуга на здравље и добробит </a:t>
            </a:r>
            <a:r>
              <a:rPr lang="sr-Cyrl-BA" sz="2800" dirty="0" smtClean="0">
                <a:latin typeface="Garamond" pitchFamily="18" charset="0"/>
              </a:rPr>
              <a:t>п</a:t>
            </a:r>
            <a:r>
              <a:rPr lang="en-US" sz="2800" dirty="0" smtClean="0">
                <a:latin typeface="Garamond" pitchFamily="18" charset="0"/>
              </a:rPr>
              <a:t>опулација</a:t>
            </a:r>
            <a:r>
              <a:rPr lang="en-US" sz="2800" dirty="0">
                <a:latin typeface="Garamond" pitchFamily="18" charset="0"/>
              </a:rPr>
              <a:t>. </a:t>
            </a:r>
            <a:endParaRPr lang="sr-Cyrl-RS" sz="2800" dirty="0">
              <a:latin typeface="Garamond" pitchFamily="18" charset="0"/>
            </a:endParaRPr>
          </a:p>
        </p:txBody>
      </p:sp>
    </p:spTree>
    <p:extLst>
      <p:ext uri="{BB962C8B-B14F-4D97-AF65-F5344CB8AC3E}">
        <p14:creationId xmlns:p14="http://schemas.microsoft.com/office/powerpoint/2010/main" val="4259709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b="1" dirty="0">
                <a:latin typeface="Garamond" pitchFamily="18" charset="0"/>
              </a:rPr>
              <a:t>ЗАШТО ЈЕ ВАЖНА </a:t>
            </a:r>
            <a:br>
              <a:rPr lang="sr-Cyrl-RS" sz="3200" b="1" dirty="0">
                <a:latin typeface="Garamond" pitchFamily="18" charset="0"/>
              </a:rPr>
            </a:br>
            <a:r>
              <a:rPr lang="sr-Cyrl-RS" sz="3200" b="1" dirty="0">
                <a:latin typeface="Garamond" pitchFamily="18" charset="0"/>
              </a:rPr>
              <a:t>ЗДРАВСТВЕНА Е</a:t>
            </a:r>
            <a:r>
              <a:rPr lang="en-US" sz="3200" b="1" dirty="0">
                <a:latin typeface="Garamond" pitchFamily="18" charset="0"/>
              </a:rPr>
              <a:t>K</a:t>
            </a:r>
            <a:r>
              <a:rPr lang="sr-Cyrl-RS" sz="3200" b="1" dirty="0" smtClean="0">
                <a:latin typeface="Garamond" pitchFamily="18" charset="0"/>
              </a:rPr>
              <a:t>ОНОМИ</a:t>
            </a:r>
            <a:r>
              <a:rPr lang="sr-Cyrl-BA" sz="3200" b="1" dirty="0" smtClean="0">
                <a:latin typeface="Garamond" pitchFamily="18" charset="0"/>
              </a:rPr>
              <a:t>ј</a:t>
            </a:r>
            <a:r>
              <a:rPr lang="sr-Cyrl-RS" sz="3200" b="1" dirty="0" smtClean="0">
                <a:latin typeface="Garamond" pitchFamily="18" charset="0"/>
              </a:rPr>
              <a:t>А</a:t>
            </a:r>
            <a:r>
              <a:rPr lang="sr-Cyrl-RS" sz="3200" b="1" dirty="0">
                <a:latin typeface="Garamond" pitchFamily="18" charset="0"/>
              </a:rPr>
              <a:t>?</a:t>
            </a:r>
          </a:p>
        </p:txBody>
      </p:sp>
      <p:sp>
        <p:nvSpPr>
          <p:cNvPr id="3" name="Content Placeholder 2"/>
          <p:cNvSpPr>
            <a:spLocks noGrp="1"/>
          </p:cNvSpPr>
          <p:nvPr>
            <p:ph idx="1"/>
          </p:nvPr>
        </p:nvSpPr>
        <p:spPr>
          <a:xfrm>
            <a:off x="457200" y="1600200"/>
            <a:ext cx="8291264" cy="5069160"/>
          </a:xfrm>
        </p:spPr>
        <p:txBody>
          <a:bodyPr>
            <a:normAutofit fontScale="77500" lnSpcReduction="20000"/>
          </a:bodyPr>
          <a:lstStyle/>
          <a:p>
            <a:pPr marL="0" indent="0">
              <a:buNone/>
            </a:pPr>
            <a:r>
              <a:rPr lang="sr-Cyrl-RS" b="1" u="sng" dirty="0">
                <a:latin typeface="Garamond" pitchFamily="18" charset="0"/>
              </a:rPr>
              <a:t>Постоји неколико разлога</a:t>
            </a:r>
            <a:r>
              <a:rPr lang="sr-Cyrl-RS" b="1" u="sng" dirty="0" smtClean="0">
                <a:latin typeface="Garamond" pitchFamily="18" charset="0"/>
              </a:rPr>
              <a:t>:</a:t>
            </a:r>
          </a:p>
          <a:p>
            <a:pPr marL="0" indent="0">
              <a:buNone/>
            </a:pPr>
            <a:endParaRPr lang="sr-Cyrl-RS" dirty="0">
              <a:latin typeface="Garamond" pitchFamily="18" charset="0"/>
            </a:endParaRPr>
          </a:p>
          <a:p>
            <a:r>
              <a:rPr lang="sr-Cyrl-RS" dirty="0">
                <a:latin typeface="Garamond" pitchFamily="18" charset="0"/>
              </a:rPr>
              <a:t>Ресурси у здравственом систему су коначни и ограничени</a:t>
            </a:r>
            <a:r>
              <a:rPr lang="sr-Cyrl-RS" dirty="0" smtClean="0">
                <a:latin typeface="Garamond" pitchFamily="18" charset="0"/>
              </a:rPr>
              <a:t>;</a:t>
            </a:r>
          </a:p>
          <a:p>
            <a:endParaRPr lang="sr-Cyrl-RS" dirty="0">
              <a:latin typeface="Garamond" pitchFamily="18" charset="0"/>
            </a:endParaRPr>
          </a:p>
          <a:p>
            <a:r>
              <a:rPr lang="sr-Cyrl-RS" dirty="0">
                <a:latin typeface="Garamond" pitchFamily="18" charset="0"/>
              </a:rPr>
              <a:t>Жеље и потребе су бесконачне и неограничене</a:t>
            </a:r>
            <a:r>
              <a:rPr lang="sr-Cyrl-RS" dirty="0" smtClean="0">
                <a:latin typeface="Garamond" pitchFamily="18" charset="0"/>
              </a:rPr>
              <a:t>;</a:t>
            </a:r>
          </a:p>
          <a:p>
            <a:endParaRPr lang="sr-Cyrl-RS" dirty="0">
              <a:latin typeface="Garamond" pitchFamily="18" charset="0"/>
            </a:endParaRPr>
          </a:p>
          <a:p>
            <a:r>
              <a:rPr lang="sr-Cyrl-RS" dirty="0">
                <a:latin typeface="Garamond" pitchFamily="18" charset="0"/>
              </a:rPr>
              <a:t>Избори се морају направити о томе који ће се ресурси искористити за које активности</a:t>
            </a:r>
            <a:r>
              <a:rPr lang="sr-Cyrl-RS" dirty="0" smtClean="0">
                <a:latin typeface="Garamond" pitchFamily="18" charset="0"/>
              </a:rPr>
              <a:t>;</a:t>
            </a:r>
          </a:p>
          <a:p>
            <a:endParaRPr lang="sr-Cyrl-RS" dirty="0">
              <a:latin typeface="Garamond" pitchFamily="18" charset="0"/>
            </a:endParaRPr>
          </a:p>
          <a:p>
            <a:r>
              <a:rPr lang="sr-Cyrl-RS" dirty="0">
                <a:latin typeface="Garamond" pitchFamily="18" charset="0"/>
              </a:rPr>
              <a:t>Избором да се користе ресурси за једну активност, нема могућности да се исти ресурси искористе за алтернативну активност, те је добит повезана са најбољим алтернативним коришћењем ресурса изгубљена. То се зове ОПОРТУНИТЕТНИ ТРОША</a:t>
            </a:r>
            <a:r>
              <a:rPr lang="en-US" dirty="0">
                <a:latin typeface="Garamond" pitchFamily="18" charset="0"/>
              </a:rPr>
              <a:t>K</a:t>
            </a:r>
          </a:p>
          <a:p>
            <a:endParaRPr lang="sr-Cyrl-RS" dirty="0">
              <a:latin typeface="Garamond" pitchFamily="18" charset="0"/>
            </a:endParaRPr>
          </a:p>
        </p:txBody>
      </p:sp>
    </p:spTree>
    <p:extLst>
      <p:ext uri="{BB962C8B-B14F-4D97-AF65-F5344CB8AC3E}">
        <p14:creationId xmlns:p14="http://schemas.microsoft.com/office/powerpoint/2010/main" val="12324562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2"/>
          <p:cNvSpPr>
            <a:spLocks noGrp="1" noChangeArrowheads="1"/>
          </p:cNvSpPr>
          <p:nvPr>
            <p:ph type="title"/>
          </p:nvPr>
        </p:nvSpPr>
        <p:spPr/>
        <p:txBody>
          <a:bodyPr>
            <a:normAutofit/>
          </a:bodyPr>
          <a:lstStyle/>
          <a:p>
            <a:pPr algn="ctr">
              <a:defRPr/>
            </a:pPr>
            <a:r>
              <a:rPr lang="sr-Cyrl-CS" sz="2800" b="1" dirty="0" smtClean="0">
                <a:latin typeface="Garamond" pitchFamily="18" charset="0"/>
              </a:rPr>
              <a:t>ПРЕДМЕТ ИЗУЧАВАЊА</a:t>
            </a:r>
            <a:endParaRPr lang="en-US" sz="2800" b="1" dirty="0" smtClean="0">
              <a:latin typeface="Garamond" pitchFamily="18" charset="0"/>
            </a:endParaRPr>
          </a:p>
        </p:txBody>
      </p:sp>
      <p:sp>
        <p:nvSpPr>
          <p:cNvPr id="8195" name="Rectangle 3"/>
          <p:cNvSpPr>
            <a:spLocks noGrp="1" noChangeArrowheads="1"/>
          </p:cNvSpPr>
          <p:nvPr>
            <p:ph type="body" idx="1"/>
          </p:nvPr>
        </p:nvSpPr>
        <p:spPr>
          <a:xfrm>
            <a:off x="685800" y="1773238"/>
            <a:ext cx="7773988" cy="4608512"/>
          </a:xfrm>
        </p:spPr>
        <p:txBody>
          <a:bodyPr/>
          <a:lstStyle/>
          <a:p>
            <a:pPr>
              <a:lnSpc>
                <a:spcPct val="80000"/>
              </a:lnSpc>
              <a:buFont typeface="Monotype Sorts" pitchFamily="2" charset="2"/>
              <a:buNone/>
            </a:pPr>
            <a:endParaRPr lang="sr-Latn-CS" sz="2400" b="1" i="1" dirty="0" smtClean="0"/>
          </a:p>
          <a:p>
            <a:pPr>
              <a:lnSpc>
                <a:spcPct val="80000"/>
              </a:lnSpc>
            </a:pPr>
            <a:r>
              <a:rPr lang="ru-RU" sz="2800" dirty="0" smtClean="0">
                <a:latin typeface="Garamond" pitchFamily="18" charset="0"/>
              </a:rPr>
              <a:t>Предмет изучавања економике здравствене заштите обухвата широк спектар проблема који се односе на механизме мобилизације и алокације ресурса намењених здравственој заштити.</a:t>
            </a:r>
            <a:r>
              <a:rPr lang="sr-Latn-CS" sz="1000" dirty="0" smtClean="0">
                <a:latin typeface="Garamond" pitchFamily="18" charset="0"/>
              </a:rPr>
              <a:t>     </a:t>
            </a:r>
          </a:p>
          <a:p>
            <a:pPr>
              <a:lnSpc>
                <a:spcPct val="80000"/>
              </a:lnSpc>
              <a:buFont typeface="Monotype Sorts" pitchFamily="2" charset="2"/>
              <a:buNone/>
            </a:pPr>
            <a:r>
              <a:rPr lang="sr-Latn-CS" sz="1200" dirty="0" smtClean="0">
                <a:latin typeface="Garamond" pitchFamily="18" charset="0"/>
              </a:rPr>
              <a:t> </a:t>
            </a:r>
          </a:p>
          <a:p>
            <a:pPr>
              <a:lnSpc>
                <a:spcPct val="80000"/>
              </a:lnSpc>
              <a:buFont typeface="Monotype Sorts" pitchFamily="2" charset="2"/>
              <a:buNone/>
            </a:pPr>
            <a:endParaRPr lang="en-US" sz="1200" dirty="0" smtClean="0"/>
          </a:p>
        </p:txBody>
      </p:sp>
    </p:spTree>
    <p:extLst>
      <p:ext uri="{BB962C8B-B14F-4D97-AF65-F5344CB8AC3E}">
        <p14:creationId xmlns:p14="http://schemas.microsoft.com/office/powerpoint/2010/main" val="16099596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b="1" dirty="0">
                <a:latin typeface="Garamond" pitchFamily="18" charset="0"/>
              </a:rPr>
              <a:t>ЕКОНОМИЈА - </a:t>
            </a:r>
            <a:r>
              <a:rPr lang="sr-Cyrl-RS" sz="3200" b="1" dirty="0" smtClean="0">
                <a:latin typeface="Garamond" pitchFamily="18" charset="0"/>
              </a:rPr>
              <a:t>дескрипција</a:t>
            </a:r>
            <a:endParaRPr lang="sr-Cyrl-RS" sz="3200" b="1" dirty="0">
              <a:latin typeface="Garamond" pitchFamily="18" charset="0"/>
            </a:endParaRPr>
          </a:p>
        </p:txBody>
      </p:sp>
      <p:sp>
        <p:nvSpPr>
          <p:cNvPr id="3" name="Content Placeholder 2"/>
          <p:cNvSpPr>
            <a:spLocks noGrp="1"/>
          </p:cNvSpPr>
          <p:nvPr>
            <p:ph idx="1"/>
          </p:nvPr>
        </p:nvSpPr>
        <p:spPr>
          <a:xfrm>
            <a:off x="4234595" y="1412776"/>
            <a:ext cx="4491955" cy="4785395"/>
          </a:xfrm>
        </p:spPr>
        <p:txBody>
          <a:bodyPr>
            <a:normAutofit fontScale="92500" lnSpcReduction="20000"/>
          </a:bodyPr>
          <a:lstStyle/>
          <a:p>
            <a:pPr marL="0" indent="0">
              <a:spcAft>
                <a:spcPts val="600"/>
              </a:spcAft>
              <a:buNone/>
            </a:pPr>
            <a:r>
              <a:rPr lang="sr-Cyrl-RS" sz="2800" b="1" dirty="0" smtClean="0">
                <a:latin typeface="Garamond" pitchFamily="18" charset="0"/>
              </a:rPr>
              <a:t>ЕКОНОМИЈА</a:t>
            </a:r>
            <a:r>
              <a:rPr lang="sr-Cyrl-RS" sz="2800" dirty="0" smtClean="0">
                <a:latin typeface="Garamond" pitchFamily="18" charset="0"/>
              </a:rPr>
              <a:t> </a:t>
            </a:r>
            <a:r>
              <a:rPr lang="sr-Cyrl-RS" sz="2800" dirty="0">
                <a:latin typeface="Garamond" pitchFamily="18" charset="0"/>
              </a:rPr>
              <a:t>је научна дисциплина која се суочава са проблемом како </a:t>
            </a:r>
            <a:r>
              <a:rPr lang="sr-Cyrl-RS" sz="2800" dirty="0" smtClean="0">
                <a:latin typeface="Garamond" pitchFamily="18" charset="0"/>
              </a:rPr>
              <a:t>ограничени ресурси </a:t>
            </a:r>
            <a:r>
              <a:rPr lang="sr-Cyrl-RS" sz="2800" dirty="0">
                <a:latin typeface="Garamond" pitchFamily="18" charset="0"/>
              </a:rPr>
              <a:t>могу на најбољи начин да послуже неограниченим жељама и </a:t>
            </a:r>
            <a:r>
              <a:rPr lang="sr-Cyrl-RS" sz="2800" dirty="0" smtClean="0">
                <a:latin typeface="Garamond" pitchFamily="18" charset="0"/>
              </a:rPr>
              <a:t>потребама </a:t>
            </a:r>
            <a:r>
              <a:rPr lang="sr-Cyrl-RS" sz="2800" dirty="0">
                <a:latin typeface="Garamond" pitchFamily="18" charset="0"/>
              </a:rPr>
              <a:t>за добрима и услугама</a:t>
            </a:r>
            <a:r>
              <a:rPr lang="sr-Cyrl-RS" sz="2800" dirty="0" smtClean="0"/>
              <a:t>.</a:t>
            </a:r>
          </a:p>
          <a:p>
            <a:pPr marL="0" indent="0">
              <a:buNone/>
            </a:pPr>
            <a:endParaRPr lang="sr-Cyrl-RS" sz="2800" dirty="0" smtClean="0"/>
          </a:p>
          <a:p>
            <a:pPr marL="0" indent="0">
              <a:buNone/>
            </a:pPr>
            <a:r>
              <a:rPr lang="sr-Cyrl-RS" sz="2600" b="1" dirty="0" smtClean="0">
                <a:latin typeface="Garamond" pitchFamily="18" charset="0"/>
              </a:rPr>
              <a:t>ЕКОНОМИЈА</a:t>
            </a:r>
            <a:r>
              <a:rPr lang="sr-Cyrl-RS" sz="2800" dirty="0" smtClean="0">
                <a:latin typeface="Garamond" pitchFamily="18" charset="0"/>
              </a:rPr>
              <a:t> </a:t>
            </a:r>
            <a:r>
              <a:rPr lang="sr-Cyrl-RS" sz="2800" dirty="0">
                <a:latin typeface="Garamond" pitchFamily="18" charset="0"/>
              </a:rPr>
              <a:t>се бави:</a:t>
            </a:r>
          </a:p>
          <a:p>
            <a:pPr>
              <a:buFont typeface="Wingdings" pitchFamily="2" charset="2"/>
              <a:buChar char="ü"/>
            </a:pPr>
            <a:r>
              <a:rPr lang="sr-Cyrl-RS" sz="2800" dirty="0">
                <a:latin typeface="Garamond" pitchFamily="18" charset="0"/>
              </a:rPr>
              <a:t>трошковима</a:t>
            </a:r>
          </a:p>
          <a:p>
            <a:pPr>
              <a:buFont typeface="Wingdings" pitchFamily="2" charset="2"/>
              <a:buChar char="ü"/>
            </a:pPr>
            <a:r>
              <a:rPr lang="sr-Cyrl-RS" sz="2800" dirty="0">
                <a:latin typeface="Garamond" pitchFamily="18" charset="0"/>
              </a:rPr>
              <a:t>добитима</a:t>
            </a:r>
          </a:p>
          <a:p>
            <a:pPr>
              <a:buFont typeface="Wingdings" pitchFamily="2" charset="2"/>
              <a:buChar char="ü"/>
            </a:pPr>
            <a:r>
              <a:rPr lang="sr-Cyrl-RS" sz="2800" dirty="0">
                <a:latin typeface="Garamond" pitchFamily="18" charset="0"/>
              </a:rPr>
              <a:t>изборима</a:t>
            </a:r>
          </a:p>
          <a:p>
            <a:pPr>
              <a:buFont typeface="Wingdings" pitchFamily="2" charset="2"/>
              <a:buChar char="ü"/>
            </a:pPr>
            <a:r>
              <a:rPr lang="sr-Cyrl-RS" sz="2800" dirty="0" smtClean="0">
                <a:latin typeface="Garamond" pitchFamily="18" charset="0"/>
              </a:rPr>
              <a:t>ефикасношћу</a:t>
            </a:r>
            <a:endParaRPr lang="sr-Cyrl-RS" sz="2800" dirty="0">
              <a:latin typeface="Garamond" pitchFamily="18" charset="0"/>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412776"/>
            <a:ext cx="3655293" cy="24368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95536" y="4365104"/>
            <a:ext cx="3482690" cy="1569660"/>
          </a:xfrm>
          <a:prstGeom prst="rect">
            <a:avLst/>
          </a:prstGeom>
        </p:spPr>
        <p:txBody>
          <a:bodyPr wrap="square">
            <a:spAutoFit/>
          </a:bodyPr>
          <a:lstStyle/>
          <a:p>
            <a:pPr lvl="0" algn="ctr" fontAlgn="base">
              <a:spcBef>
                <a:spcPct val="0"/>
              </a:spcBef>
              <a:spcAft>
                <a:spcPct val="0"/>
              </a:spcAft>
            </a:pPr>
            <a:r>
              <a:rPr lang="sr-Cyrl-CS" sz="2400" b="1" dirty="0">
                <a:solidFill>
                  <a:srgbClr val="CC0000"/>
                </a:solidFill>
                <a:latin typeface="Garamond" pitchFamily="18" charset="0"/>
                <a:cs typeface="Arial" pitchFamily="34" charset="0"/>
              </a:rPr>
              <a:t>Основни проблем (задатак) економије је </a:t>
            </a:r>
            <a:r>
              <a:rPr lang="sr-Cyrl-CS" sz="2400" b="1" u="sng" dirty="0">
                <a:solidFill>
                  <a:srgbClr val="CC0000"/>
                </a:solidFill>
                <a:latin typeface="Garamond" pitchFamily="18" charset="0"/>
                <a:cs typeface="Arial" pitchFamily="34" charset="0"/>
              </a:rPr>
              <a:t>адекватна алокација ресурса у друштву</a:t>
            </a:r>
            <a:r>
              <a:rPr lang="sr-Cyrl-CS" sz="2400" b="1" dirty="0">
                <a:solidFill>
                  <a:srgbClr val="CC0000"/>
                </a:solidFill>
                <a:latin typeface="Garamond" pitchFamily="18" charset="0"/>
                <a:cs typeface="Arial" pitchFamily="34" charset="0"/>
              </a:rPr>
              <a:t>.</a:t>
            </a:r>
            <a:endParaRPr lang="en-US" sz="2400" b="1" dirty="0">
              <a:solidFill>
                <a:srgbClr val="CC0000"/>
              </a:solidFill>
              <a:latin typeface="Garamond" pitchFamily="18" charset="0"/>
              <a:cs typeface="Arial" pitchFamily="34" charset="0"/>
            </a:endParaRP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3706" y="5118268"/>
            <a:ext cx="1050294" cy="1632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8146" y="5397277"/>
            <a:ext cx="1305559" cy="1272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3608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BA" dirty="0" smtClean="0">
                <a:latin typeface="Garamond" pitchFamily="18" charset="0"/>
              </a:rPr>
              <a:t>Садржај здравствене економије</a:t>
            </a:r>
            <a:endParaRPr lang="sr-Cyrl-RS" dirty="0">
              <a:latin typeface="Garamond" pitchFamily="18" charset="0"/>
            </a:endParaRPr>
          </a:p>
        </p:txBody>
      </p:sp>
      <p:sp>
        <p:nvSpPr>
          <p:cNvPr id="3" name="Content Placeholder 2"/>
          <p:cNvSpPr>
            <a:spLocks noGrp="1"/>
          </p:cNvSpPr>
          <p:nvPr>
            <p:ph idx="1"/>
          </p:nvPr>
        </p:nvSpPr>
        <p:spPr/>
        <p:txBody>
          <a:bodyPr>
            <a:noAutofit/>
          </a:bodyPr>
          <a:lstStyle/>
          <a:p>
            <a:r>
              <a:rPr lang="sr-Cyrl-RS" sz="2800" dirty="0">
                <a:latin typeface="Garamond" pitchFamily="18" charset="0"/>
              </a:rPr>
              <a:t>Финансирање система здравствене заштите;</a:t>
            </a:r>
          </a:p>
          <a:p>
            <a:r>
              <a:rPr lang="sr-Cyrl-RS" sz="2800" dirty="0">
                <a:latin typeface="Garamond" pitchFamily="18" charset="0"/>
              </a:rPr>
              <a:t>Здравствено осигурање;</a:t>
            </a:r>
          </a:p>
          <a:p>
            <a:r>
              <a:rPr lang="sr-Cyrl-RS" sz="2800" dirty="0">
                <a:latin typeface="Garamond" pitchFamily="18" charset="0"/>
              </a:rPr>
              <a:t>Економски односи између здравстених установа, фондова осигурања, корисника и других политичких актера у здравственом систему;</a:t>
            </a:r>
          </a:p>
          <a:p>
            <a:r>
              <a:rPr lang="sr-Cyrl-RS" sz="2800" dirty="0">
                <a:latin typeface="Garamond" pitchFamily="18" charset="0"/>
              </a:rPr>
              <a:t>Здравствена потрошња;</a:t>
            </a:r>
          </a:p>
          <a:p>
            <a:r>
              <a:rPr lang="sr-Cyrl-RS" sz="2800" dirty="0">
                <a:latin typeface="Garamond" pitchFamily="18" charset="0"/>
              </a:rPr>
              <a:t>Мерење резултата рада у здравству – дефинисање здравствених услуга;</a:t>
            </a:r>
          </a:p>
          <a:p>
            <a:r>
              <a:rPr lang="sr-Cyrl-RS" sz="2800" dirty="0">
                <a:latin typeface="Garamond" pitchFamily="18" charset="0"/>
              </a:rPr>
              <a:t>Економска евалуација здравствених програма и активности.</a:t>
            </a:r>
          </a:p>
        </p:txBody>
      </p:sp>
    </p:spTree>
    <p:extLst>
      <p:ext uri="{BB962C8B-B14F-4D97-AF65-F5344CB8AC3E}">
        <p14:creationId xmlns:p14="http://schemas.microsoft.com/office/powerpoint/2010/main" val="16850540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sr-Cyrl-CS" sz="3200" b="1" dirty="0" smtClean="0">
                <a:latin typeface="Garamond" pitchFamily="18" charset="0"/>
              </a:rPr>
              <a:t>ГЛАВНА ПОДРУЧЈА ИСТРАЖИВАЊА</a:t>
            </a:r>
            <a:endParaRPr lang="en-US" sz="3200" b="1" dirty="0" smtClean="0">
              <a:latin typeface="Garamond" pitchFamily="18" charset="0"/>
            </a:endParaRPr>
          </a:p>
        </p:txBody>
      </p:sp>
      <p:sp>
        <p:nvSpPr>
          <p:cNvPr id="7171" name="Content Placeholder 2"/>
          <p:cNvSpPr>
            <a:spLocks noGrp="1"/>
          </p:cNvSpPr>
          <p:nvPr>
            <p:ph idx="1"/>
          </p:nvPr>
        </p:nvSpPr>
        <p:spPr>
          <a:xfrm>
            <a:off x="685800" y="1773238"/>
            <a:ext cx="7918450" cy="4322762"/>
          </a:xfrm>
        </p:spPr>
        <p:txBody>
          <a:bodyPr>
            <a:normAutofit lnSpcReduction="10000"/>
          </a:bodyPr>
          <a:lstStyle/>
          <a:p>
            <a:pPr marL="0" indent="0">
              <a:buFont typeface="Monotype Sorts" pitchFamily="2" charset="2"/>
              <a:buNone/>
              <a:defRPr/>
            </a:pPr>
            <a:r>
              <a:rPr lang="ru-RU" sz="2400" dirty="0" smtClean="0">
                <a:latin typeface="Garamond" pitchFamily="18" charset="0"/>
              </a:rPr>
              <a:t>Главна подручја економике здравствене заштите могуће је друписати у неколико ширих целина:</a:t>
            </a:r>
            <a:br>
              <a:rPr lang="ru-RU" sz="2400" dirty="0" smtClean="0">
                <a:latin typeface="Garamond" pitchFamily="18" charset="0"/>
              </a:rPr>
            </a:br>
            <a:r>
              <a:rPr lang="ru-RU" sz="2400" dirty="0" smtClean="0">
                <a:latin typeface="Garamond" pitchFamily="18" charset="0"/>
              </a:rPr>
              <a:t/>
            </a:r>
            <a:br>
              <a:rPr lang="ru-RU" sz="2400" dirty="0" smtClean="0">
                <a:latin typeface="Garamond" pitchFamily="18" charset="0"/>
              </a:rPr>
            </a:br>
            <a:r>
              <a:rPr lang="ru-RU" sz="2400" b="1" dirty="0" smtClean="0">
                <a:latin typeface="Garamond" pitchFamily="18" charset="0"/>
              </a:rPr>
              <a:t>1. Економске карактеристике здравља- </a:t>
            </a:r>
            <a:r>
              <a:rPr lang="ru-RU" sz="2400" dirty="0" smtClean="0">
                <a:latin typeface="Garamond" pitchFamily="18" charset="0"/>
              </a:rPr>
              <a:t>у оквиру ове теме изучавају се неизвесност здравствених потреба, условљеност понашања корисника и давалаца здравствених услуга посебним интерперсоналним односом лекар-пацијент, асиметрична информисаност која се јавља у форми слабије информисаности пацијента у односу на лекара и слабије информисаности осигуравајуће компаније у односу на осигураника на тржишту добровољног здравственог осигурањ</a:t>
            </a:r>
            <a:r>
              <a:rPr lang="en-US" sz="2400" dirty="0" smtClean="0">
                <a:latin typeface="Garamond" pitchFamily="18" charset="0"/>
              </a:rPr>
              <a:t>a</a:t>
            </a:r>
          </a:p>
        </p:txBody>
      </p:sp>
    </p:spTree>
    <p:extLst>
      <p:ext uri="{BB962C8B-B14F-4D97-AF65-F5344CB8AC3E}">
        <p14:creationId xmlns:p14="http://schemas.microsoft.com/office/powerpoint/2010/main" val="29625615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755576" y="1052736"/>
            <a:ext cx="7848600" cy="4752975"/>
          </a:xfrm>
        </p:spPr>
        <p:txBody>
          <a:bodyPr>
            <a:normAutofit lnSpcReduction="10000"/>
          </a:bodyPr>
          <a:lstStyle/>
          <a:p>
            <a:pPr marL="0" indent="0">
              <a:buFont typeface="Monotype Sorts" pitchFamily="2" charset="2"/>
              <a:buNone/>
            </a:pPr>
            <a:r>
              <a:rPr lang="ru-RU" sz="2400" b="1" dirty="0" smtClean="0">
                <a:latin typeface="Garamond" pitchFamily="18" charset="0"/>
              </a:rPr>
              <a:t>2. Макроекономски приступ здравству, здрављу и здравственој заштити обухвата:</a:t>
            </a:r>
          </a:p>
          <a:p>
            <a:r>
              <a:rPr lang="ru-RU" sz="2400" dirty="0" smtClean="0">
                <a:latin typeface="Garamond" pitchFamily="18" charset="0"/>
              </a:rPr>
              <a:t>економске проблеме функционисања здрвственог система,</a:t>
            </a:r>
          </a:p>
          <a:p>
            <a:r>
              <a:rPr lang="ru-RU" sz="2400" dirty="0" smtClean="0">
                <a:latin typeface="Garamond" pitchFamily="18" charset="0"/>
              </a:rPr>
              <a:t>повезаност економског и здравственог система,</a:t>
            </a:r>
          </a:p>
          <a:p>
            <a:r>
              <a:rPr lang="ru-RU" sz="2400" dirty="0" smtClean="0">
                <a:latin typeface="Garamond" pitchFamily="18" charset="0"/>
              </a:rPr>
              <a:t>утицај незапослености на здравље становништва, </a:t>
            </a:r>
          </a:p>
          <a:p>
            <a:r>
              <a:rPr lang="ru-RU" sz="2400" dirty="0" smtClean="0">
                <a:latin typeface="Garamond" pitchFamily="18" charset="0"/>
              </a:rPr>
              <a:t>економске неједнакости и здравље, </a:t>
            </a:r>
          </a:p>
          <a:p>
            <a:r>
              <a:rPr lang="ru-RU" sz="2400" dirty="0" smtClean="0">
                <a:latin typeface="Garamond" pitchFamily="18" charset="0"/>
              </a:rPr>
              <a:t>укупно издвајање за здрвствену таштиту и његова</a:t>
            </a:r>
          </a:p>
          <a:p>
            <a:r>
              <a:rPr lang="ru-RU" sz="2400" dirty="0" smtClean="0">
                <a:latin typeface="Garamond" pitchFamily="18" charset="0"/>
              </a:rPr>
              <a:t>расподела по областима здравствене заштите,</a:t>
            </a:r>
          </a:p>
          <a:p>
            <a:r>
              <a:rPr lang="ru-RU" sz="2400" dirty="0" smtClean="0">
                <a:latin typeface="Garamond" pitchFamily="18" charset="0"/>
              </a:rPr>
              <a:t>избор приоритета у формулисању стратегије развоја здравственог система</a:t>
            </a:r>
          </a:p>
          <a:p>
            <a:r>
              <a:rPr lang="ru-RU" sz="2400" dirty="0" smtClean="0">
                <a:latin typeface="Garamond" pitchFamily="18" charset="0"/>
              </a:rPr>
              <a:t>повезаност здравља и окружења</a:t>
            </a:r>
            <a:endParaRPr lang="en-US" sz="2400" dirty="0" smtClean="0">
              <a:latin typeface="Garamond" pitchFamily="18" charset="0"/>
            </a:endParaRPr>
          </a:p>
        </p:txBody>
      </p:sp>
    </p:spTree>
    <p:extLst>
      <p:ext uri="{BB962C8B-B14F-4D97-AF65-F5344CB8AC3E}">
        <p14:creationId xmlns:p14="http://schemas.microsoft.com/office/powerpoint/2010/main" val="10940675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467544" y="764704"/>
            <a:ext cx="8229600" cy="4525963"/>
          </a:xfrm>
        </p:spPr>
        <p:txBody>
          <a:bodyPr/>
          <a:lstStyle/>
          <a:p>
            <a:pPr marL="0" indent="0">
              <a:buFont typeface="Monotype Sorts" pitchFamily="2" charset="2"/>
              <a:buNone/>
            </a:pPr>
            <a:endParaRPr lang="en-US" sz="2400" b="1" i="1" dirty="0" smtClean="0">
              <a:solidFill>
                <a:schemeClr val="tx2"/>
              </a:solidFill>
            </a:endParaRPr>
          </a:p>
          <a:p>
            <a:pPr marL="0" indent="0">
              <a:buFont typeface="Monotype Sorts" pitchFamily="2" charset="2"/>
              <a:buNone/>
            </a:pPr>
            <a:r>
              <a:rPr lang="ru-RU" sz="2400" b="1" dirty="0" smtClean="0">
                <a:latin typeface="Garamond" pitchFamily="18" charset="0"/>
              </a:rPr>
              <a:t>3. Алокација и мобилизација ресурса - шира област истраживања у економици здравствене заштите која садржи три целине:</a:t>
            </a:r>
          </a:p>
          <a:p>
            <a:pPr marL="0" indent="0">
              <a:buFont typeface="Monotype Sorts" pitchFamily="2" charset="2"/>
              <a:buNone/>
            </a:pPr>
            <a:endParaRPr lang="ru-RU" sz="2400" dirty="0" smtClean="0">
              <a:solidFill>
                <a:schemeClr val="tx2"/>
              </a:solidFill>
              <a:latin typeface="Garamond" pitchFamily="18" charset="0"/>
            </a:endParaRPr>
          </a:p>
          <a:p>
            <a:pPr>
              <a:buFont typeface="Wingdings" pitchFamily="2" charset="2"/>
              <a:buChar char="§"/>
            </a:pPr>
            <a:r>
              <a:rPr lang="ru-RU" sz="2400" dirty="0" smtClean="0">
                <a:latin typeface="Garamond" pitchFamily="18" charset="0"/>
              </a:rPr>
              <a:t>тржиште здравствених услуга и приватно здравствено осигурање,</a:t>
            </a:r>
          </a:p>
          <a:p>
            <a:pPr>
              <a:buFont typeface="Wingdings" pitchFamily="2" charset="2"/>
              <a:buChar char="§"/>
            </a:pPr>
            <a:r>
              <a:rPr lang="ru-RU" sz="2400" dirty="0" smtClean="0">
                <a:latin typeface="Garamond" pitchFamily="18" charset="0"/>
              </a:rPr>
              <a:t>модел националне здравствене службе,</a:t>
            </a:r>
          </a:p>
          <a:p>
            <a:pPr>
              <a:buFont typeface="Wingdings" pitchFamily="2" charset="2"/>
              <a:buChar char="§"/>
            </a:pPr>
            <a:r>
              <a:rPr lang="ru-RU" sz="2400" dirty="0" smtClean="0">
                <a:latin typeface="Garamond" pitchFamily="18" charset="0"/>
              </a:rPr>
              <a:t>обавезно здравствено осигурање.</a:t>
            </a:r>
            <a:endParaRPr lang="en-US" sz="2400" dirty="0" smtClean="0">
              <a:latin typeface="Garamond" pitchFamily="18" charset="0"/>
            </a:endParaRPr>
          </a:p>
        </p:txBody>
      </p:sp>
    </p:spTree>
    <p:extLst>
      <p:ext uri="{BB962C8B-B14F-4D97-AF65-F5344CB8AC3E}">
        <p14:creationId xmlns:p14="http://schemas.microsoft.com/office/powerpoint/2010/main" val="14062020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764704"/>
            <a:ext cx="7086600" cy="915987"/>
          </a:xfrm>
        </p:spPr>
        <p:txBody>
          <a:bodyPr>
            <a:normAutofit fontScale="90000"/>
          </a:bodyPr>
          <a:lstStyle/>
          <a:p>
            <a:pPr algn="ctr">
              <a:defRPr/>
            </a:pPr>
            <a:r>
              <a:rPr lang="x-none" sz="3200" b="1" dirty="0" smtClean="0"/>
              <a:t>   </a:t>
            </a:r>
            <a:r>
              <a:rPr lang="x-none" sz="3200" b="1" dirty="0" smtClean="0">
                <a:latin typeface="Garamond" pitchFamily="18" charset="0"/>
              </a:rPr>
              <a:t>4. </a:t>
            </a:r>
            <a:r>
              <a:rPr lang="sr-Cyrl-CS" sz="3200" b="1" dirty="0" smtClean="0">
                <a:latin typeface="Garamond" pitchFamily="18" charset="0"/>
              </a:rPr>
              <a:t>Трошкови у здравственој заштити</a:t>
            </a:r>
            <a:r>
              <a:rPr lang="x-none" b="1" dirty="0" smtClean="0">
                <a:latin typeface="Garamond" pitchFamily="18" charset="0"/>
              </a:rPr>
              <a:t/>
            </a:r>
            <a:br>
              <a:rPr lang="x-none" b="1" dirty="0" smtClean="0">
                <a:latin typeface="Garamond" pitchFamily="18" charset="0"/>
              </a:rPr>
            </a:br>
            <a:r>
              <a:rPr lang="x-none" b="1" dirty="0" smtClean="0"/>
              <a:t> </a:t>
            </a:r>
            <a:endParaRPr lang="en-US" dirty="0" smtClean="0"/>
          </a:p>
        </p:txBody>
      </p:sp>
      <p:sp>
        <p:nvSpPr>
          <p:cNvPr id="12291" name="Content Placeholder 2"/>
          <p:cNvSpPr>
            <a:spLocks noGrp="1"/>
          </p:cNvSpPr>
          <p:nvPr>
            <p:ph idx="1"/>
          </p:nvPr>
        </p:nvSpPr>
        <p:spPr>
          <a:xfrm>
            <a:off x="900113" y="1844675"/>
            <a:ext cx="7772400" cy="4330700"/>
          </a:xfrm>
        </p:spPr>
        <p:txBody>
          <a:bodyPr/>
          <a:lstStyle/>
          <a:p>
            <a:r>
              <a:rPr lang="ru-RU" sz="2400" dirty="0" smtClean="0">
                <a:latin typeface="Garamond" pitchFamily="18" charset="0"/>
              </a:rPr>
              <a:t>Трошкови у примарној здрваственој заштити</a:t>
            </a:r>
          </a:p>
          <a:p>
            <a:r>
              <a:rPr lang="ru-RU" sz="2400" dirty="0" smtClean="0">
                <a:latin typeface="Garamond" pitchFamily="18" charset="0"/>
              </a:rPr>
              <a:t>Трошкови превентивних и скрининг програма</a:t>
            </a:r>
          </a:p>
          <a:p>
            <a:r>
              <a:rPr lang="ru-RU" sz="2400" dirty="0" smtClean="0">
                <a:latin typeface="Garamond" pitchFamily="18" charset="0"/>
              </a:rPr>
              <a:t>Економика болничког лечења</a:t>
            </a:r>
          </a:p>
          <a:p>
            <a:r>
              <a:rPr lang="ru-RU" sz="2400" dirty="0" smtClean="0">
                <a:latin typeface="Garamond" pitchFamily="18" charset="0"/>
              </a:rPr>
              <a:t>Економски модели болнице и организација болница</a:t>
            </a:r>
          </a:p>
          <a:p>
            <a:r>
              <a:rPr lang="ru-RU" sz="2400" dirty="0" smtClean="0">
                <a:latin typeface="Garamond" pitchFamily="18" charset="0"/>
              </a:rPr>
              <a:t>Питања везана за економију и дисекономију обима</a:t>
            </a:r>
          </a:p>
          <a:p>
            <a:r>
              <a:rPr lang="ru-RU" sz="2400" dirty="0" smtClean="0">
                <a:latin typeface="Garamond" pitchFamily="18" charset="0"/>
              </a:rPr>
              <a:t>Некомпезирана заштита</a:t>
            </a:r>
          </a:p>
          <a:p>
            <a:r>
              <a:rPr lang="ru-RU" sz="2400" dirty="0" smtClean="0">
                <a:latin typeface="Garamond" pitchFamily="18" charset="0"/>
              </a:rPr>
              <a:t>Висока технологија и трошкови</a:t>
            </a:r>
            <a:r>
              <a:rPr lang="en-US" sz="2400" dirty="0" smtClean="0">
                <a:latin typeface="Garamond" pitchFamily="18" charset="0"/>
              </a:rPr>
              <a:t> </a:t>
            </a:r>
            <a:r>
              <a:rPr lang="ru-RU" sz="2400" dirty="0" smtClean="0">
                <a:latin typeface="Garamond" pitchFamily="18" charset="0"/>
              </a:rPr>
              <a:t>контрола трошкова</a:t>
            </a:r>
            <a:endParaRPr lang="en-US" sz="2400" b="1" i="1" dirty="0" smtClean="0">
              <a:latin typeface="Garamond" pitchFamily="18" charset="0"/>
            </a:endParaRPr>
          </a:p>
        </p:txBody>
      </p:sp>
    </p:spTree>
    <p:extLst>
      <p:ext uri="{BB962C8B-B14F-4D97-AF65-F5344CB8AC3E}">
        <p14:creationId xmlns:p14="http://schemas.microsoft.com/office/powerpoint/2010/main" val="21326696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x-none" sz="3200" b="1" dirty="0" smtClean="0">
                <a:latin typeface="Garamond" pitchFamily="18" charset="0"/>
              </a:rPr>
              <a:t>5. </a:t>
            </a:r>
            <a:r>
              <a:rPr lang="sr-Cyrl-CS" sz="3200" b="1" dirty="0" smtClean="0">
                <a:latin typeface="Garamond" pitchFamily="18" charset="0"/>
              </a:rPr>
              <a:t>Механизми плаћања у здравству</a:t>
            </a:r>
            <a:endParaRPr lang="en-US" sz="3200" b="1" dirty="0" smtClean="0">
              <a:latin typeface="Garamond" pitchFamily="18" charset="0"/>
            </a:endParaRPr>
          </a:p>
        </p:txBody>
      </p:sp>
      <p:sp>
        <p:nvSpPr>
          <p:cNvPr id="13315" name="Content Placeholder 2"/>
          <p:cNvSpPr>
            <a:spLocks noGrp="1"/>
          </p:cNvSpPr>
          <p:nvPr>
            <p:ph idx="1"/>
          </p:nvPr>
        </p:nvSpPr>
        <p:spPr>
          <a:xfrm>
            <a:off x="685800" y="1916113"/>
            <a:ext cx="7772400" cy="4179887"/>
          </a:xfrm>
        </p:spPr>
        <p:txBody>
          <a:bodyPr/>
          <a:lstStyle/>
          <a:p>
            <a:r>
              <a:rPr lang="ru-RU" sz="2400" dirty="0" smtClean="0">
                <a:latin typeface="Garamond" pitchFamily="18" charset="0"/>
              </a:rPr>
              <a:t>Примењују се различити облици плаћања лекара, медицинских техничара и сестара (капитација, по услузи, утврђена плата) и нездравствених радника запослених у здравству.</a:t>
            </a:r>
          </a:p>
          <a:p>
            <a:endParaRPr lang="ru-RU" sz="2400" dirty="0" smtClean="0">
              <a:latin typeface="Garamond" pitchFamily="18" charset="0"/>
            </a:endParaRPr>
          </a:p>
          <a:p>
            <a:r>
              <a:rPr lang="ru-RU" sz="2400" dirty="0" smtClean="0">
                <a:latin typeface="Garamond" pitchFamily="18" charset="0"/>
              </a:rPr>
              <a:t>Истражују се и различити начини плаћања за болничко лечење као што су ретроспективно и проспективно плаћање за болничко лечење, фиксиран болнички буџет.</a:t>
            </a:r>
            <a:endParaRPr lang="en-US" dirty="0" smtClean="0">
              <a:latin typeface="Garamond" pitchFamily="18" charset="0"/>
            </a:endParaRPr>
          </a:p>
        </p:txBody>
      </p:sp>
    </p:spTree>
    <p:extLst>
      <p:ext uri="{BB962C8B-B14F-4D97-AF65-F5344CB8AC3E}">
        <p14:creationId xmlns:p14="http://schemas.microsoft.com/office/powerpoint/2010/main" val="7180885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x-none" sz="3200" b="1" dirty="0" smtClean="0">
                <a:latin typeface="Garamond" pitchFamily="18" charset="0"/>
              </a:rPr>
              <a:t>6. </a:t>
            </a:r>
            <a:r>
              <a:rPr lang="sr-Cyrl-CS" sz="3200" b="1" dirty="0" smtClean="0">
                <a:latin typeface="Garamond" pitchFamily="18" charset="0"/>
              </a:rPr>
              <a:t>Промет лекова</a:t>
            </a:r>
            <a:endParaRPr lang="en-US" sz="3200" b="1" dirty="0" smtClean="0">
              <a:latin typeface="Garamond" pitchFamily="18" charset="0"/>
            </a:endParaRPr>
          </a:p>
        </p:txBody>
      </p:sp>
      <p:sp>
        <p:nvSpPr>
          <p:cNvPr id="3" name="Content Placeholder 2"/>
          <p:cNvSpPr>
            <a:spLocks noGrp="1"/>
          </p:cNvSpPr>
          <p:nvPr>
            <p:ph idx="1"/>
          </p:nvPr>
        </p:nvSpPr>
        <p:spPr/>
        <p:txBody>
          <a:bodyPr/>
          <a:lstStyle/>
          <a:p>
            <a:pPr marL="0" indent="0">
              <a:buNone/>
              <a:defRPr/>
            </a:pPr>
            <a:r>
              <a:rPr lang="ru-RU" sz="2400" dirty="0" smtClean="0">
                <a:latin typeface="Garamond" pitchFamily="18" charset="0"/>
              </a:rPr>
              <a:t>Збивања у фармацеутској индустрији изучавају се и у економици здравствене заштите:</a:t>
            </a:r>
          </a:p>
          <a:p>
            <a:pPr>
              <a:defRPr/>
            </a:pPr>
            <a:r>
              <a:rPr lang="ru-RU" sz="2400" dirty="0" smtClean="0">
                <a:latin typeface="Garamond" pitchFamily="18" charset="0"/>
              </a:rPr>
              <a:t>канали дистрибуције лекова,</a:t>
            </a:r>
          </a:p>
          <a:p>
            <a:pPr>
              <a:defRPr/>
            </a:pPr>
            <a:r>
              <a:rPr lang="ru-RU" sz="2400" dirty="0" smtClean="0">
                <a:latin typeface="Garamond" pitchFamily="18" charset="0"/>
              </a:rPr>
              <a:t>контрола цене лекова,</a:t>
            </a:r>
          </a:p>
          <a:p>
            <a:pPr>
              <a:defRPr/>
            </a:pPr>
            <a:r>
              <a:rPr lang="ru-RU" sz="2400" dirty="0" smtClean="0">
                <a:latin typeface="Garamond" pitchFamily="18" charset="0"/>
              </a:rPr>
              <a:t>мере за ограничавање трошкова</a:t>
            </a:r>
          </a:p>
          <a:p>
            <a:pPr>
              <a:defRPr/>
            </a:pPr>
            <a:r>
              <a:rPr lang="ru-RU" sz="2400" dirty="0" smtClean="0">
                <a:latin typeface="Garamond" pitchFamily="18" charset="0"/>
              </a:rPr>
              <a:t>позитивне листе, рефералне цене</a:t>
            </a:r>
            <a:endParaRPr lang="x-none" sz="2400" dirty="0" smtClean="0">
              <a:latin typeface="Garamond" pitchFamily="18" charset="0"/>
            </a:endParaRPr>
          </a:p>
          <a:p>
            <a:pPr marL="0" indent="0">
              <a:buFont typeface="Monotype Sorts" pitchFamily="2" charset="2"/>
              <a:buNone/>
              <a:defRPr/>
            </a:pPr>
            <a:endParaRPr lang="x-none" dirty="0" smtClean="0"/>
          </a:p>
          <a:p>
            <a:pPr>
              <a:defRPr/>
            </a:pPr>
            <a:endParaRPr lang="en-US" dirty="0" smtClean="0"/>
          </a:p>
        </p:txBody>
      </p:sp>
    </p:spTree>
    <p:extLst>
      <p:ext uri="{BB962C8B-B14F-4D97-AF65-F5344CB8AC3E}">
        <p14:creationId xmlns:p14="http://schemas.microsoft.com/office/powerpoint/2010/main" val="21464356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defRPr/>
            </a:pPr>
            <a:r>
              <a:rPr lang="x-none" sz="2800" b="1" dirty="0" smtClean="0">
                <a:latin typeface="Garamond" pitchFamily="18" charset="0"/>
              </a:rPr>
              <a:t>7. </a:t>
            </a:r>
            <a:r>
              <a:rPr lang="sr-Cyrl-CS" sz="2800" b="1" dirty="0" smtClean="0">
                <a:latin typeface="Garamond" pitchFamily="18" charset="0"/>
              </a:rPr>
              <a:t>Оцењивање здравствених програма и пројеката</a:t>
            </a:r>
            <a:endParaRPr lang="en-US" sz="2800" b="1" dirty="0" smtClean="0">
              <a:latin typeface="Garamond" pitchFamily="18" charset="0"/>
            </a:endParaRPr>
          </a:p>
        </p:txBody>
      </p:sp>
      <p:sp>
        <p:nvSpPr>
          <p:cNvPr id="15363" name="Content Placeholder 2"/>
          <p:cNvSpPr>
            <a:spLocks noGrp="1"/>
          </p:cNvSpPr>
          <p:nvPr>
            <p:ph idx="1"/>
          </p:nvPr>
        </p:nvSpPr>
        <p:spPr>
          <a:xfrm>
            <a:off x="457200" y="1600200"/>
            <a:ext cx="8229600" cy="4781128"/>
          </a:xfrm>
        </p:spPr>
        <p:txBody>
          <a:bodyPr>
            <a:normAutofit fontScale="92500"/>
          </a:bodyPr>
          <a:lstStyle/>
          <a:p>
            <a:pPr marL="0" indent="0">
              <a:buNone/>
            </a:pPr>
            <a:r>
              <a:rPr lang="ru-RU" sz="2400" dirty="0" smtClean="0">
                <a:latin typeface="Garamond" pitchFamily="18" charset="0"/>
              </a:rPr>
              <a:t>При оцењивању здравствених пројеката и програма, поред других критеријума треба да се узму у обзир и економски критеријуми:</a:t>
            </a:r>
          </a:p>
          <a:p>
            <a:pPr>
              <a:buFont typeface="Wingdings" pitchFamily="2" charset="2"/>
              <a:buChar char="ü"/>
            </a:pPr>
            <a:r>
              <a:rPr lang="ru-RU" sz="2400" dirty="0" smtClean="0">
                <a:latin typeface="Garamond" pitchFamily="18" charset="0"/>
              </a:rPr>
              <a:t>ефикасност употребе ресурса у области заштите здравља</a:t>
            </a:r>
          </a:p>
          <a:p>
            <a:pPr>
              <a:buFont typeface="Wingdings" pitchFamily="2" charset="2"/>
              <a:buChar char="ü"/>
            </a:pPr>
            <a:r>
              <a:rPr lang="ru-RU" sz="2400" dirty="0" smtClean="0">
                <a:latin typeface="Garamond" pitchFamily="18" charset="0"/>
              </a:rPr>
              <a:t>концепт правичности и економске ефикасности</a:t>
            </a:r>
            <a:br>
              <a:rPr lang="ru-RU" sz="2400" dirty="0" smtClean="0">
                <a:latin typeface="Garamond" pitchFamily="18" charset="0"/>
              </a:rPr>
            </a:br>
            <a:r>
              <a:rPr lang="ru-RU" sz="2400" dirty="0" smtClean="0">
                <a:latin typeface="Garamond" pitchFamily="18" charset="0"/>
              </a:rPr>
              <a:t>методи економских оцена </a:t>
            </a:r>
            <a:r>
              <a:rPr lang="en-US" sz="2400" dirty="0" smtClean="0">
                <a:latin typeface="Garamond" pitchFamily="18" charset="0"/>
              </a:rPr>
              <a:t>(</a:t>
            </a:r>
            <a:r>
              <a:rPr lang="ru-RU" sz="2400" dirty="0" smtClean="0">
                <a:latin typeface="Garamond" pitchFamily="18" charset="0"/>
              </a:rPr>
              <a:t>минимизирање трошкова</a:t>
            </a:r>
            <a:r>
              <a:rPr lang="en-US" sz="2400" dirty="0" smtClean="0">
                <a:latin typeface="Garamond" pitchFamily="18" charset="0"/>
              </a:rPr>
              <a:t>, cost-benefit, cost-effectiveness i cost-utility </a:t>
            </a:r>
            <a:r>
              <a:rPr lang="sr-Cyrl-CS" sz="2400" dirty="0" smtClean="0">
                <a:latin typeface="Garamond" pitchFamily="18" charset="0"/>
              </a:rPr>
              <a:t>анализа</a:t>
            </a:r>
            <a:r>
              <a:rPr lang="en-US" sz="2400" dirty="0" smtClean="0">
                <a:latin typeface="Garamond" pitchFamily="18" charset="0"/>
              </a:rPr>
              <a:t>)</a:t>
            </a:r>
            <a:endParaRPr lang="sr-Cyrl-BA" sz="2400" dirty="0" smtClean="0">
              <a:latin typeface="Garamond" pitchFamily="18" charset="0"/>
            </a:endParaRPr>
          </a:p>
          <a:p>
            <a:pPr>
              <a:buFont typeface="Wingdings" pitchFamily="2" charset="2"/>
              <a:buChar char="ü"/>
            </a:pPr>
            <a:endParaRPr lang="sr-Cyrl-BA" sz="2400" dirty="0" smtClean="0">
              <a:latin typeface="Garamond" pitchFamily="18" charset="0"/>
            </a:endParaRPr>
          </a:p>
          <a:p>
            <a:pPr marL="0" indent="0">
              <a:buFont typeface="Monotype Sorts" pitchFamily="2" charset="2"/>
              <a:buNone/>
            </a:pPr>
            <a:r>
              <a:rPr lang="ru-RU" sz="2400" b="1" dirty="0">
                <a:latin typeface="Garamond" pitchFamily="18" charset="0"/>
              </a:rPr>
              <a:t>8. Правичност, економска ефикасност и медицинска етика</a:t>
            </a:r>
          </a:p>
          <a:p>
            <a:pPr marL="0" indent="0">
              <a:buFont typeface="Monotype Sorts" pitchFamily="2" charset="2"/>
              <a:buNone/>
            </a:pPr>
            <a:r>
              <a:rPr lang="ru-RU" sz="2400" b="1" dirty="0">
                <a:latin typeface="Garamond" pitchFamily="18" charset="0"/>
              </a:rPr>
              <a:t/>
            </a:r>
            <a:br>
              <a:rPr lang="ru-RU" sz="2400" b="1" dirty="0">
                <a:latin typeface="Garamond" pitchFamily="18" charset="0"/>
              </a:rPr>
            </a:br>
            <a:r>
              <a:rPr lang="ru-RU" sz="2400" b="1" dirty="0">
                <a:latin typeface="Garamond" pitchFamily="18" charset="0"/>
              </a:rPr>
              <a:t>9. Мерење здравственог стања</a:t>
            </a:r>
          </a:p>
          <a:p>
            <a:pPr marL="0" indent="0">
              <a:buFont typeface="Monotype Sorts" pitchFamily="2" charset="2"/>
              <a:buNone/>
            </a:pPr>
            <a:r>
              <a:rPr lang="ru-RU" sz="2400" b="1" dirty="0">
                <a:latin typeface="Garamond" pitchFamily="18" charset="0"/>
              </a:rPr>
              <a:t/>
            </a:r>
            <a:br>
              <a:rPr lang="ru-RU" sz="2400" b="1" dirty="0">
                <a:latin typeface="Garamond" pitchFamily="18" charset="0"/>
              </a:rPr>
            </a:br>
            <a:r>
              <a:rPr lang="ru-RU" sz="2400" b="1" dirty="0">
                <a:latin typeface="Garamond" pitchFamily="18" charset="0"/>
              </a:rPr>
              <a:t>10. Реформе здравственог система</a:t>
            </a:r>
            <a:endParaRPr lang="en-US" sz="2400" b="1" dirty="0">
              <a:latin typeface="Garamond" pitchFamily="18" charset="0"/>
            </a:endParaRPr>
          </a:p>
          <a:p>
            <a:pPr>
              <a:buFont typeface="Wingdings" pitchFamily="2" charset="2"/>
              <a:buChar char="ü"/>
            </a:pPr>
            <a:endParaRPr lang="en-US" sz="2400" dirty="0" smtClean="0">
              <a:latin typeface="Garamond" pitchFamily="18" charset="0"/>
            </a:endParaRPr>
          </a:p>
        </p:txBody>
      </p:sp>
    </p:spTree>
    <p:extLst>
      <p:ext uri="{BB962C8B-B14F-4D97-AF65-F5344CB8AC3E}">
        <p14:creationId xmlns:p14="http://schemas.microsoft.com/office/powerpoint/2010/main" val="1201373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Cyrl-RS"/>
          </a:p>
        </p:txBody>
      </p:sp>
      <p:sp>
        <p:nvSpPr>
          <p:cNvPr id="3" name="Content Placeholder 2"/>
          <p:cNvSpPr>
            <a:spLocks noGrp="1"/>
          </p:cNvSpPr>
          <p:nvPr>
            <p:ph idx="1"/>
          </p:nvPr>
        </p:nvSpPr>
        <p:spPr/>
        <p:txBody>
          <a:bodyPr>
            <a:normAutofit/>
          </a:bodyPr>
          <a:lstStyle/>
          <a:p>
            <a:r>
              <a:rPr lang="en-US" sz="2600" dirty="0">
                <a:latin typeface="Garamond" pitchFamily="18" charset="0"/>
              </a:rPr>
              <a:t>Убрзани развој нових технологија, дијагностичких техника, медицинских интервенција али и огромног броја лекова од стране фармацеутских компанија са једне стране и све већих потреба пацијента за квалитетном дијагностиком, лечењем, негом и бољим квалитетом и дужином живота као и потребом за сопственим одлучивањем довело је до покушаја којима се могу сумирати коначни исходи по здравље пацијента изражени у односу на уложена новчана средства.</a:t>
            </a:r>
          </a:p>
          <a:p>
            <a:endParaRPr lang="sr-Cyrl-RS" dirty="0"/>
          </a:p>
        </p:txBody>
      </p:sp>
    </p:spTree>
    <p:extLst>
      <p:ext uri="{BB962C8B-B14F-4D97-AF65-F5344CB8AC3E}">
        <p14:creationId xmlns:p14="http://schemas.microsoft.com/office/powerpoint/2010/main" val="8487481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normAutofit/>
          </a:bodyPr>
          <a:lstStyle/>
          <a:p>
            <a:r>
              <a:rPr lang="sr-Cyrl-RS" sz="2400" b="1" dirty="0">
                <a:latin typeface="Garamond" pitchFamily="18" charset="0"/>
              </a:rPr>
              <a:t>ШТА СУ Е</a:t>
            </a:r>
            <a:r>
              <a:rPr lang="en-US" sz="2400" b="1" dirty="0">
                <a:latin typeface="Garamond" pitchFamily="18" charset="0"/>
              </a:rPr>
              <a:t>K</a:t>
            </a:r>
            <a:r>
              <a:rPr lang="sr-Cyrl-RS" sz="2400" b="1" dirty="0">
                <a:latin typeface="Garamond" pitchFamily="18" charset="0"/>
              </a:rPr>
              <a:t>ОНОМС</a:t>
            </a:r>
            <a:r>
              <a:rPr lang="en-US" sz="2400" b="1" dirty="0">
                <a:latin typeface="Garamond" pitchFamily="18" charset="0"/>
              </a:rPr>
              <a:t>K</a:t>
            </a:r>
            <a:r>
              <a:rPr lang="sr-Cyrl-RS" sz="2400" b="1" dirty="0">
                <a:latin typeface="Garamond" pitchFamily="18" charset="0"/>
              </a:rPr>
              <a:t>Е  </a:t>
            </a:r>
            <a:r>
              <a:rPr lang="en-US" sz="2400" b="1" dirty="0">
                <a:latin typeface="Garamond" pitchFamily="18" charset="0"/>
              </a:rPr>
              <a:t>K</a:t>
            </a:r>
            <a:r>
              <a:rPr lang="sr-Cyrl-RS" sz="2400" b="1" dirty="0">
                <a:latin typeface="Garamond" pitchFamily="18" charset="0"/>
              </a:rPr>
              <a:t>АРА</a:t>
            </a:r>
            <a:r>
              <a:rPr lang="en-US" sz="2400" b="1" dirty="0">
                <a:latin typeface="Garamond" pitchFamily="18" charset="0"/>
              </a:rPr>
              <a:t>K</a:t>
            </a:r>
            <a:r>
              <a:rPr lang="sr-Cyrl-RS" sz="2400" b="1" dirty="0">
                <a:latin typeface="Garamond" pitchFamily="18" charset="0"/>
              </a:rPr>
              <a:t>ТЕРИСТИ</a:t>
            </a:r>
            <a:r>
              <a:rPr lang="en-US" sz="2400" b="1" dirty="0">
                <a:latin typeface="Garamond" pitchFamily="18" charset="0"/>
              </a:rPr>
              <a:t>K</a:t>
            </a:r>
            <a:r>
              <a:rPr lang="sr-Cyrl-RS" sz="2400" b="1" dirty="0">
                <a:latin typeface="Garamond" pitchFamily="18" charset="0"/>
              </a:rPr>
              <a:t>Е ЗДРАВСТВЕНОГ  СЕ</a:t>
            </a:r>
            <a:r>
              <a:rPr lang="en-US" sz="2400" b="1" dirty="0">
                <a:latin typeface="Garamond" pitchFamily="18" charset="0"/>
              </a:rPr>
              <a:t>K</a:t>
            </a:r>
            <a:r>
              <a:rPr lang="sr-Cyrl-RS" sz="2400" b="1" dirty="0">
                <a:latin typeface="Garamond" pitchFamily="18" charset="0"/>
              </a:rPr>
              <a:t>ТОРА?</a:t>
            </a:r>
          </a:p>
        </p:txBody>
      </p:sp>
      <p:sp>
        <p:nvSpPr>
          <p:cNvPr id="3" name="Content Placeholder 2"/>
          <p:cNvSpPr>
            <a:spLocks noGrp="1"/>
          </p:cNvSpPr>
          <p:nvPr>
            <p:ph idx="1"/>
          </p:nvPr>
        </p:nvSpPr>
        <p:spPr/>
        <p:txBody>
          <a:bodyPr>
            <a:noAutofit/>
          </a:bodyPr>
          <a:lstStyle/>
          <a:p>
            <a:r>
              <a:rPr lang="sr-Cyrl-RS" sz="2200" dirty="0">
                <a:latin typeface="Garamond" pitchFamily="18" charset="0"/>
              </a:rPr>
              <a:t>Традиционално поље економије су оне области где се могу применити закони тржишта;</a:t>
            </a:r>
          </a:p>
          <a:p>
            <a:r>
              <a:rPr lang="sr-Cyrl-RS" sz="2200" dirty="0">
                <a:latin typeface="Garamond" pitchFamily="18" charset="0"/>
              </a:rPr>
              <a:t>Здравље и здравствена заштита нису такве области и економисти се тек од недавно баве њима активно (после 60тих година прошлог века;</a:t>
            </a:r>
          </a:p>
          <a:p>
            <a:r>
              <a:rPr lang="sr-Cyrl-RS" sz="2200" b="1" dirty="0">
                <a:latin typeface="Garamond" pitchFamily="18" charset="0"/>
              </a:rPr>
              <a:t>Здравствени сектор је комплексан. </a:t>
            </a:r>
            <a:r>
              <a:rPr lang="en-US" sz="2200" b="1" dirty="0">
                <a:latin typeface="Garamond" pitchFamily="18" charset="0"/>
              </a:rPr>
              <a:t>K</a:t>
            </a:r>
            <a:r>
              <a:rPr lang="sr-Cyrl-RS" sz="2200" b="1" dirty="0">
                <a:latin typeface="Garamond" pitchFamily="18" charset="0"/>
              </a:rPr>
              <a:t>орисници/потрошачи често зависе од давалаца здравствених услуга који ће им рећи да ли су болесни и ,зависно од тога, шта би требало да раде. Даваоци услуга често прописију третмане независно од њихових трошкова. Они нису предузетници, али често воде своје сопствене лабораторије, </a:t>
            </a:r>
            <a:r>
              <a:rPr lang="sr-Cyrl-RS" sz="2200" b="1" dirty="0" smtClean="0">
                <a:latin typeface="Garamond" pitchFamily="18" charset="0"/>
              </a:rPr>
              <a:t>ординације, конторлишу/ управљају </a:t>
            </a:r>
            <a:r>
              <a:rPr lang="sr-Cyrl-RS" sz="2200" b="1" dirty="0">
                <a:latin typeface="Garamond" pitchFamily="18" charset="0"/>
              </a:rPr>
              <a:t>болницама или утичу на компаније осигурања.</a:t>
            </a:r>
          </a:p>
          <a:p>
            <a:r>
              <a:rPr lang="sr-Cyrl-RS" sz="2200" dirty="0">
                <a:latin typeface="Garamond" pitchFamily="18" charset="0"/>
              </a:rPr>
              <a:t>Ипак, извесно је да здравствени сектор има неколико веома важних </a:t>
            </a:r>
            <a:r>
              <a:rPr lang="sr-Cyrl-RS" sz="2200" b="1" dirty="0">
                <a:latin typeface="Garamond" pitchFamily="18" charset="0"/>
              </a:rPr>
              <a:t>економских карактеристика.</a:t>
            </a:r>
          </a:p>
          <a:p>
            <a:endParaRPr lang="sr-Cyrl-RS" sz="2200" dirty="0">
              <a:latin typeface="Garamond" pitchFamily="18" charset="0"/>
            </a:endParaRPr>
          </a:p>
        </p:txBody>
      </p:sp>
    </p:spTree>
    <p:extLst>
      <p:ext uri="{BB962C8B-B14F-4D97-AF65-F5344CB8AC3E}">
        <p14:creationId xmlns:p14="http://schemas.microsoft.com/office/powerpoint/2010/main" val="3584702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fontScale="90000"/>
          </a:bodyPr>
          <a:lstStyle/>
          <a:p>
            <a:pPr fontAlgn="t"/>
            <a:r>
              <a:rPr lang="sr-Cyrl-CS" dirty="0"/>
              <a:t/>
            </a:r>
            <a:br>
              <a:rPr lang="sr-Cyrl-CS" dirty="0"/>
            </a:br>
            <a:r>
              <a:rPr lang="sr-Cyrl-CS" dirty="0"/>
              <a:t/>
            </a:r>
            <a:br>
              <a:rPr lang="sr-Cyrl-CS" dirty="0"/>
            </a:br>
            <a:r>
              <a:rPr lang="sr-Cyrl-CS" sz="3600" b="1" dirty="0">
                <a:latin typeface="Garamond" pitchFamily="18" charset="0"/>
              </a:rPr>
              <a:t>ЕКОНОМИЈА - дефиниција</a:t>
            </a:r>
            <a:r>
              <a:rPr lang="sr-Cyrl-CS" sz="3600" b="1" dirty="0"/>
              <a:t/>
            </a:r>
            <a:br>
              <a:rPr lang="sr-Cyrl-CS" sz="3600" b="1" dirty="0"/>
            </a:br>
            <a:endParaRPr lang="sr-Cyrl-RS" sz="3600" b="1" dirty="0"/>
          </a:p>
        </p:txBody>
      </p:sp>
      <p:sp>
        <p:nvSpPr>
          <p:cNvPr id="3" name="Content Placeholder 2"/>
          <p:cNvSpPr>
            <a:spLocks noGrp="1"/>
          </p:cNvSpPr>
          <p:nvPr>
            <p:ph idx="1"/>
          </p:nvPr>
        </p:nvSpPr>
        <p:spPr/>
        <p:txBody>
          <a:bodyPr/>
          <a:lstStyle/>
          <a:p>
            <a:r>
              <a:rPr lang="sr-Cyrl-RS" sz="2800" dirty="0">
                <a:latin typeface="Garamond" pitchFamily="18" charset="0"/>
              </a:rPr>
              <a:t>Наука о коришћењу, дистрибуцији и потрошњи услуга и </a:t>
            </a:r>
            <a:r>
              <a:rPr lang="sr-Cyrl-RS" sz="2800" dirty="0" smtClean="0">
                <a:latin typeface="Garamond" pitchFamily="18" charset="0"/>
              </a:rPr>
              <a:t>добара </a:t>
            </a:r>
            <a:r>
              <a:rPr lang="en-US" sz="2800" dirty="0">
                <a:latin typeface="Garamond" pitchFamily="18" charset="0"/>
              </a:rPr>
              <a:t>(MeSH</a:t>
            </a:r>
            <a:r>
              <a:rPr lang="en-US" sz="2800" dirty="0" smtClean="0">
                <a:latin typeface="Garamond" pitchFamily="18" charset="0"/>
              </a:rPr>
              <a:t>)</a:t>
            </a:r>
            <a:endParaRPr lang="sr-Cyrl-BA" sz="2800" dirty="0" smtClean="0">
              <a:latin typeface="Garamond" pitchFamily="18" charset="0"/>
            </a:endParaRPr>
          </a:p>
          <a:p>
            <a:r>
              <a:rPr lang="sr-Cyrl-RS" sz="2800" dirty="0" smtClean="0">
                <a:latin typeface="Garamond" pitchFamily="18" charset="0"/>
              </a:rPr>
              <a:t>Наука </a:t>
            </a:r>
            <a:r>
              <a:rPr lang="sr-Cyrl-RS" sz="2800" dirty="0">
                <a:latin typeface="Garamond" pitchFamily="18" charset="0"/>
              </a:rPr>
              <a:t>о томе како појединци и друштва праве изборе у алокацији оскудних средстава међу компетитивним алтернативама и како дистрибуирају производе међу члановима друштва.</a:t>
            </a:r>
          </a:p>
          <a:p>
            <a:endParaRPr lang="sr-Cyrl-R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6018" y="4474583"/>
            <a:ext cx="3593976" cy="2425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4474583"/>
            <a:ext cx="3476139" cy="2276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629" y="3068960"/>
            <a:ext cx="1311275"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92184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normAutofit/>
          </a:bodyPr>
          <a:lstStyle/>
          <a:p>
            <a:r>
              <a:rPr lang="sr-Cyrl-RS" sz="2400" b="1" dirty="0" smtClean="0">
                <a:latin typeface="Garamond" pitchFamily="18" charset="0"/>
              </a:rPr>
              <a:t>Е</a:t>
            </a:r>
            <a:r>
              <a:rPr lang="en-US" sz="2400" b="1" dirty="0">
                <a:latin typeface="Garamond" pitchFamily="18" charset="0"/>
              </a:rPr>
              <a:t>K</a:t>
            </a:r>
            <a:r>
              <a:rPr lang="sr-Cyrl-RS" sz="2400" b="1" dirty="0">
                <a:latin typeface="Garamond" pitchFamily="18" charset="0"/>
              </a:rPr>
              <a:t>ОНОМС</a:t>
            </a:r>
            <a:r>
              <a:rPr lang="en-US" sz="2400" b="1" dirty="0">
                <a:latin typeface="Garamond" pitchFamily="18" charset="0"/>
              </a:rPr>
              <a:t>K</a:t>
            </a:r>
            <a:r>
              <a:rPr lang="sr-Cyrl-RS" sz="2400" b="1" dirty="0">
                <a:latin typeface="Garamond" pitchFamily="18" charset="0"/>
              </a:rPr>
              <a:t>Е  </a:t>
            </a:r>
            <a:r>
              <a:rPr lang="en-US" sz="2400" b="1" dirty="0">
                <a:latin typeface="Garamond" pitchFamily="18" charset="0"/>
              </a:rPr>
              <a:t>K</a:t>
            </a:r>
            <a:r>
              <a:rPr lang="sr-Cyrl-RS" sz="2400" b="1" dirty="0">
                <a:latin typeface="Garamond" pitchFamily="18" charset="0"/>
              </a:rPr>
              <a:t>АРА</a:t>
            </a:r>
            <a:r>
              <a:rPr lang="en-US" sz="2400" b="1" dirty="0">
                <a:latin typeface="Garamond" pitchFamily="18" charset="0"/>
              </a:rPr>
              <a:t>K</a:t>
            </a:r>
            <a:r>
              <a:rPr lang="sr-Cyrl-RS" sz="2400" b="1" dirty="0">
                <a:latin typeface="Garamond" pitchFamily="18" charset="0"/>
              </a:rPr>
              <a:t>ТЕРИСТИ</a:t>
            </a:r>
            <a:r>
              <a:rPr lang="en-US" sz="2400" b="1" dirty="0">
                <a:latin typeface="Garamond" pitchFamily="18" charset="0"/>
              </a:rPr>
              <a:t>K</a:t>
            </a:r>
            <a:r>
              <a:rPr lang="sr-Cyrl-RS" sz="2400" b="1" dirty="0">
                <a:latin typeface="Garamond" pitchFamily="18" charset="0"/>
              </a:rPr>
              <a:t>Е ЗДРАВСТВЕНОГ  СЕ</a:t>
            </a:r>
            <a:r>
              <a:rPr lang="en-US" sz="2400" b="1" dirty="0">
                <a:latin typeface="Garamond" pitchFamily="18" charset="0"/>
              </a:rPr>
              <a:t>K</a:t>
            </a:r>
            <a:r>
              <a:rPr lang="sr-Cyrl-RS" sz="2400" b="1" dirty="0" smtClean="0">
                <a:latin typeface="Garamond" pitchFamily="18" charset="0"/>
              </a:rPr>
              <a:t>ТОРА</a:t>
            </a:r>
            <a:endParaRPr lang="sr-Cyrl-RS" sz="2400" b="1" dirty="0">
              <a:latin typeface="Garamond" pitchFamily="18" charset="0"/>
            </a:endParaRPr>
          </a:p>
        </p:txBody>
      </p:sp>
      <p:sp>
        <p:nvSpPr>
          <p:cNvPr id="3" name="Content Placeholder 2"/>
          <p:cNvSpPr>
            <a:spLocks noGrp="1"/>
          </p:cNvSpPr>
          <p:nvPr>
            <p:ph idx="1"/>
          </p:nvPr>
        </p:nvSpPr>
        <p:spPr>
          <a:xfrm>
            <a:off x="395536" y="1340768"/>
            <a:ext cx="8291264" cy="4785395"/>
          </a:xfrm>
        </p:spPr>
        <p:txBody>
          <a:bodyPr>
            <a:noAutofit/>
          </a:bodyPr>
          <a:lstStyle/>
          <a:p>
            <a:r>
              <a:rPr lang="sr-Cyrl-RS" sz="2200" dirty="0">
                <a:latin typeface="Garamond" pitchFamily="18" charset="0"/>
              </a:rPr>
              <a:t>Појава обољења за појединца је неочекивана и непредвидива;</a:t>
            </a:r>
          </a:p>
          <a:p>
            <a:r>
              <a:rPr lang="sr-Cyrl-RS" sz="2200" dirty="0">
                <a:latin typeface="Garamond" pitchFamily="18" charset="0"/>
              </a:rPr>
              <a:t>Успостављање приритета у здравственом систему и такмичење са другим друштвеним подсистемима за финансијска средства;</a:t>
            </a:r>
          </a:p>
          <a:p>
            <a:r>
              <a:rPr lang="sr-Cyrl-RS" sz="2200" dirty="0">
                <a:latin typeface="Garamond" pitchFamily="18" charset="0"/>
              </a:rPr>
              <a:t>Здравствене услуге имају значајне спољне ефекте (екстерналије);</a:t>
            </a:r>
          </a:p>
          <a:p>
            <a:r>
              <a:rPr lang="sr-Cyrl-RS" sz="2200" dirty="0">
                <a:latin typeface="Garamond" pitchFamily="18" charset="0"/>
              </a:rPr>
              <a:t>Одлука појединца о врсти услуге и третмана опада са тежином болести;</a:t>
            </a:r>
          </a:p>
          <a:p>
            <a:r>
              <a:rPr lang="sr-Cyrl-RS" sz="2200" dirty="0">
                <a:latin typeface="Garamond" pitchFamily="18" charset="0"/>
              </a:rPr>
              <a:t>Здравствени систем и услуге које обезбеђује су мешавина потрошње и инвестиција;</a:t>
            </a:r>
          </a:p>
          <a:p>
            <a:r>
              <a:rPr lang="sr-Cyrl-RS" sz="2200" dirty="0">
                <a:latin typeface="Garamond" pitchFamily="18" charset="0"/>
              </a:rPr>
              <a:t>Здравствене услуге су јако “радно интензивне”;</a:t>
            </a:r>
          </a:p>
          <a:p>
            <a:r>
              <a:rPr lang="sr-Cyrl-RS" sz="2200" dirty="0">
                <a:latin typeface="Garamond" pitchFamily="18" charset="0"/>
              </a:rPr>
              <a:t>Здравствени систем је великим делом огранизован на непрофитној основи;</a:t>
            </a:r>
          </a:p>
          <a:p>
            <a:r>
              <a:rPr lang="sr-Cyrl-RS" sz="2200" dirty="0">
                <a:latin typeface="Garamond" pitchFamily="18" charset="0"/>
              </a:rPr>
              <a:t>Тешко је раздвојити и пратити трошкове</a:t>
            </a:r>
          </a:p>
          <a:p>
            <a:endParaRPr lang="sr-Cyrl-RS" sz="2200" dirty="0">
              <a:latin typeface="Garamond" pitchFamily="18" charset="0"/>
            </a:endParaRPr>
          </a:p>
        </p:txBody>
      </p:sp>
    </p:spTree>
    <p:extLst>
      <p:ext uri="{BB962C8B-B14F-4D97-AF65-F5344CB8AC3E}">
        <p14:creationId xmlns:p14="http://schemas.microsoft.com/office/powerpoint/2010/main" val="3131357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b="1" dirty="0">
                <a:latin typeface="Garamond" pitchFamily="18" charset="0"/>
              </a:rPr>
              <a:t>Здравствене услуге имају значајне спољне ефекте (екстерналије</a:t>
            </a:r>
            <a:r>
              <a:rPr lang="sr-Cyrl-RS" sz="3200" dirty="0">
                <a:latin typeface="Garamond" pitchFamily="18" charset="0"/>
              </a:rPr>
              <a:t>)</a:t>
            </a:r>
          </a:p>
        </p:txBody>
      </p:sp>
      <p:sp>
        <p:nvSpPr>
          <p:cNvPr id="3" name="Content Placeholder 2"/>
          <p:cNvSpPr>
            <a:spLocks noGrp="1"/>
          </p:cNvSpPr>
          <p:nvPr>
            <p:ph idx="1"/>
          </p:nvPr>
        </p:nvSpPr>
        <p:spPr/>
        <p:txBody>
          <a:bodyPr>
            <a:normAutofit fontScale="92500" lnSpcReduction="10000"/>
          </a:bodyPr>
          <a:lstStyle/>
          <a:p>
            <a:r>
              <a:rPr lang="sr-Cyrl-RS" sz="2800" dirty="0">
                <a:latin typeface="Garamond" pitchFamily="18" charset="0"/>
              </a:rPr>
              <a:t>Одлука појединца да тражи или не тражи здравствену заштиту може имати значајне добре или лоше ефекте по њега или за његову околину;</a:t>
            </a:r>
          </a:p>
          <a:p>
            <a:r>
              <a:rPr lang="sr-Cyrl-RS" sz="2800" dirty="0">
                <a:latin typeface="Garamond" pitchFamily="18" charset="0"/>
              </a:rPr>
              <a:t>На пример, превенција и лечење заразних болести доноси добра не само појединцу, него и заједници у целини. У таквим околностима, заједница је спремна да потроши више на здравствену заштиту него њени чланови појединачно, да би се заштитила.</a:t>
            </a:r>
          </a:p>
          <a:p>
            <a:r>
              <a:rPr lang="sr-Cyrl-RS" sz="2800" dirty="0">
                <a:latin typeface="Garamond" pitchFamily="18" charset="0"/>
              </a:rPr>
              <a:t>Економском терминологијом речено, друштвена маргинална добит је већа него приватна, тј. индивидуална маргинална добит.</a:t>
            </a:r>
          </a:p>
          <a:p>
            <a:endParaRPr lang="sr-Cyrl-RS" dirty="0"/>
          </a:p>
        </p:txBody>
      </p:sp>
    </p:spTree>
    <p:extLst>
      <p:ext uri="{BB962C8B-B14F-4D97-AF65-F5344CB8AC3E}">
        <p14:creationId xmlns:p14="http://schemas.microsoft.com/office/powerpoint/2010/main" val="9471886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b="1" dirty="0">
                <a:latin typeface="Garamond" pitchFamily="18" charset="0"/>
              </a:rPr>
              <a:t>Одлука појединца о врсти услуге и третмана опада са тежином болести</a:t>
            </a:r>
          </a:p>
        </p:txBody>
      </p:sp>
      <p:sp>
        <p:nvSpPr>
          <p:cNvPr id="3" name="Content Placeholder 2"/>
          <p:cNvSpPr>
            <a:spLocks noGrp="1"/>
          </p:cNvSpPr>
          <p:nvPr>
            <p:ph idx="1"/>
          </p:nvPr>
        </p:nvSpPr>
        <p:spPr>
          <a:xfrm>
            <a:off x="457200" y="1600201"/>
            <a:ext cx="8229600" cy="1972815"/>
          </a:xfrm>
        </p:spPr>
        <p:txBody>
          <a:bodyPr>
            <a:normAutofit/>
          </a:bodyPr>
          <a:lstStyle/>
          <a:p>
            <a:r>
              <a:rPr lang="sr-Cyrl-RS" sz="2200" dirty="0">
                <a:latin typeface="Garamond" pitchFamily="18" charset="0"/>
              </a:rPr>
              <a:t>Способност појединца да одлучи које су му услуге потребне и да процени да ли је добио праве  </a:t>
            </a:r>
            <a:r>
              <a:rPr lang="sr-Cyrl-RS" sz="2200" b="1" dirty="0">
                <a:latin typeface="Garamond" pitchFamily="18" charset="0"/>
              </a:rPr>
              <a:t>је минимална.</a:t>
            </a:r>
          </a:p>
          <a:p>
            <a:r>
              <a:rPr lang="sr-Cyrl-RS" sz="2200" dirty="0">
                <a:latin typeface="Garamond" pitchFamily="18" charset="0"/>
              </a:rPr>
              <a:t>Штавише, његова слобода избора лекара и одлука о врсти и износу медицинских услуга које ће добити опада са тежином самог обољења и ургентношћу његовог стања здравља.</a:t>
            </a:r>
          </a:p>
          <a:p>
            <a:endParaRPr lang="sr-Cyrl-RS" sz="2400" dirty="0"/>
          </a:p>
        </p:txBody>
      </p:sp>
      <p:sp>
        <p:nvSpPr>
          <p:cNvPr id="4" name="Title 1"/>
          <p:cNvSpPr txBox="1">
            <a:spLocks/>
          </p:cNvSpPr>
          <p:nvPr/>
        </p:nvSpPr>
        <p:spPr bwMode="auto">
          <a:xfrm>
            <a:off x="323528" y="3573016"/>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lvl="0" eaLnBrk="1" hangingPunct="1">
              <a:defRPr/>
            </a:pPr>
            <a:r>
              <a:rPr lang="sr-Cyrl-CS" sz="2800" b="1" dirty="0">
                <a:latin typeface="Garamond" pitchFamily="18" charset="0"/>
              </a:rPr>
              <a:t>Здравствени систем и услуге које обезбеђује су мешавина потрошње и </a:t>
            </a:r>
            <a:r>
              <a:rPr lang="sr-Cyrl-CS" sz="2800" b="1" dirty="0" smtClean="0">
                <a:latin typeface="Garamond" pitchFamily="18" charset="0"/>
              </a:rPr>
              <a:t>инвестиција</a:t>
            </a:r>
          </a:p>
          <a:p>
            <a:pPr lvl="0" eaLnBrk="1" hangingPunct="1">
              <a:defRPr/>
            </a:pPr>
            <a:endParaRPr kumimoji="0" lang="en-US" sz="2800" b="1" i="0" u="none" strike="noStrike" kern="1200" cap="none" spc="0" normalizeH="0" baseline="0" noProof="0" dirty="0">
              <a:ln>
                <a:noFill/>
              </a:ln>
              <a:uLnTx/>
              <a:uFillTx/>
              <a:latin typeface="Garamond" pitchFamily="18" charset="0"/>
            </a:endParaRPr>
          </a:p>
        </p:txBody>
      </p:sp>
      <p:sp>
        <p:nvSpPr>
          <p:cNvPr id="5" name="Title 1"/>
          <p:cNvSpPr txBox="1">
            <a:spLocks/>
          </p:cNvSpPr>
          <p:nvPr/>
        </p:nvSpPr>
        <p:spPr bwMode="auto">
          <a:xfrm>
            <a:off x="328401" y="4869160"/>
            <a:ext cx="8229600" cy="151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342900" lvl="0" indent="-342900" algn="l" eaLnBrk="1" hangingPunct="1">
              <a:buFont typeface="Arial" pitchFamily="34" charset="0"/>
              <a:buChar char="•"/>
              <a:defRPr/>
            </a:pPr>
            <a:r>
              <a:rPr lang="sr-Cyrl-CS" sz="2200" dirty="0">
                <a:latin typeface="Garamond" pitchFamily="18" charset="0"/>
              </a:rPr>
              <a:t>Програм геријатријске здравствене заштите или палијативне неге представља потпрошњу која је оправдана више морално него на економској основи</a:t>
            </a:r>
            <a:r>
              <a:rPr lang="sr-Cyrl-CS" sz="2200" dirty="0" smtClean="0">
                <a:latin typeface="Garamond" pitchFamily="18" charset="0"/>
              </a:rPr>
              <a:t>.</a:t>
            </a:r>
          </a:p>
          <a:p>
            <a:pPr marL="342900" lvl="0" indent="-342900" algn="l" eaLnBrk="1" hangingPunct="1">
              <a:buFont typeface="Arial" pitchFamily="34" charset="0"/>
              <a:buChar char="•"/>
              <a:defRPr/>
            </a:pPr>
            <a:endParaRPr lang="sr-Cyrl-CS" sz="2200" dirty="0" smtClean="0">
              <a:latin typeface="Garamond" pitchFamily="18" charset="0"/>
            </a:endParaRPr>
          </a:p>
          <a:p>
            <a:pPr marL="342900" lvl="0" indent="-342900" algn="l" eaLnBrk="1" hangingPunct="1">
              <a:buFont typeface="Arial" pitchFamily="34" charset="0"/>
              <a:buChar char="•"/>
              <a:defRPr/>
            </a:pPr>
            <a:r>
              <a:rPr lang="sr-Cyrl-CS" sz="2200" dirty="0">
                <a:latin typeface="Garamond" pitchFamily="18" charset="0"/>
              </a:rPr>
              <a:t>Здравствени програми за младе раднике или за децу су донимантно инвестиције у људски капитал и друштвено економски развој заједнице.</a:t>
            </a:r>
          </a:p>
        </p:txBody>
      </p:sp>
    </p:spTree>
    <p:extLst>
      <p:ext uri="{BB962C8B-B14F-4D97-AF65-F5344CB8AC3E}">
        <p14:creationId xmlns:p14="http://schemas.microsoft.com/office/powerpoint/2010/main" val="41025404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2700" dirty="0" smtClean="0"/>
              <a:t/>
            </a:r>
            <a:br>
              <a:rPr lang="sr-Cyrl-RS" sz="2700" dirty="0" smtClean="0"/>
            </a:br>
            <a:r>
              <a:rPr lang="sr-Cyrl-RS" sz="2700" dirty="0"/>
              <a:t/>
            </a:r>
            <a:br>
              <a:rPr lang="sr-Cyrl-RS" sz="2700" dirty="0"/>
            </a:br>
            <a:r>
              <a:rPr lang="sr-Cyrl-RS" sz="2700" b="1" dirty="0" smtClean="0">
                <a:latin typeface="Garamond" pitchFamily="18" charset="0"/>
              </a:rPr>
              <a:t>Здравствени </a:t>
            </a:r>
            <a:r>
              <a:rPr lang="sr-Cyrl-RS" sz="2700" b="1" dirty="0">
                <a:latin typeface="Garamond" pitchFamily="18" charset="0"/>
              </a:rPr>
              <a:t>систем је  радно интензиван, оргранизован на непрофитној основи</a:t>
            </a:r>
            <a:r>
              <a:rPr lang="sr-Cyrl-RS" dirty="0"/>
              <a:t/>
            </a:r>
            <a:br>
              <a:rPr lang="sr-Cyrl-RS" dirty="0"/>
            </a:br>
            <a:r>
              <a:rPr lang="sr-Cyrl-RS" dirty="0"/>
              <a:t/>
            </a:r>
            <a:br>
              <a:rPr lang="sr-Cyrl-RS" dirty="0"/>
            </a:br>
            <a:endParaRPr lang="sr-Cyrl-RS" dirty="0"/>
          </a:p>
        </p:txBody>
      </p:sp>
      <p:sp>
        <p:nvSpPr>
          <p:cNvPr id="3" name="Content Placeholder 2"/>
          <p:cNvSpPr>
            <a:spLocks noGrp="1"/>
          </p:cNvSpPr>
          <p:nvPr>
            <p:ph idx="1"/>
          </p:nvPr>
        </p:nvSpPr>
        <p:spPr>
          <a:xfrm>
            <a:off x="457200" y="1340768"/>
            <a:ext cx="8229600" cy="5040560"/>
          </a:xfrm>
        </p:spPr>
        <p:txBody>
          <a:bodyPr>
            <a:noAutofit/>
          </a:bodyPr>
          <a:lstStyle/>
          <a:p>
            <a:pPr>
              <a:spcBef>
                <a:spcPts val="1200"/>
              </a:spcBef>
            </a:pPr>
            <a:r>
              <a:rPr lang="sr-Cyrl-RS" sz="2200" dirty="0">
                <a:latin typeface="Garamond" pitchFamily="18" charset="0"/>
              </a:rPr>
              <a:t>Здравствени систем је  </a:t>
            </a:r>
            <a:r>
              <a:rPr lang="sr-Cyrl-RS" sz="2200" u="sng" dirty="0">
                <a:latin typeface="Garamond" pitchFamily="18" charset="0"/>
              </a:rPr>
              <a:t>радно интензиван</a:t>
            </a:r>
            <a:r>
              <a:rPr lang="sr-Cyrl-RS" sz="2200" dirty="0">
                <a:latin typeface="Garamond" pitchFamily="18" charset="0"/>
              </a:rPr>
              <a:t>, оргранизован на непрофитној </a:t>
            </a:r>
            <a:r>
              <a:rPr lang="sr-Cyrl-RS" sz="2200" dirty="0" smtClean="0">
                <a:latin typeface="Garamond" pitchFamily="18" charset="0"/>
              </a:rPr>
              <a:t>основи</a:t>
            </a:r>
            <a:endParaRPr lang="sr-Cyrl-RS" sz="2200" dirty="0">
              <a:latin typeface="Garamond" pitchFamily="18" charset="0"/>
            </a:endParaRPr>
          </a:p>
          <a:p>
            <a:pPr>
              <a:spcBef>
                <a:spcPts val="1200"/>
              </a:spcBef>
            </a:pPr>
            <a:r>
              <a:rPr lang="sr-Cyrl-RS" sz="2200" dirty="0">
                <a:latin typeface="Garamond" pitchFamily="18" charset="0"/>
              </a:rPr>
              <a:t>Здравствене услуге су јако радно интензвне јер већина од њих обухвата значајан елемент директних персоналних услуга. То представља велика ограничења за могућност побољшања продуктивности заменом капитала за рад</a:t>
            </a:r>
            <a:r>
              <a:rPr lang="sr-Cyrl-RS" sz="2200" dirty="0" smtClean="0">
                <a:latin typeface="Garamond" pitchFamily="18" charset="0"/>
              </a:rPr>
              <a:t>.</a:t>
            </a:r>
            <a:endParaRPr lang="sr-Cyrl-RS" sz="2200" dirty="0">
              <a:latin typeface="Garamond" pitchFamily="18" charset="0"/>
            </a:endParaRPr>
          </a:p>
          <a:p>
            <a:pPr>
              <a:spcBef>
                <a:spcPts val="1200"/>
              </a:spcBef>
            </a:pPr>
            <a:r>
              <a:rPr lang="sr-Cyrl-RS" sz="2200" dirty="0">
                <a:latin typeface="Garamond" pitchFamily="18" charset="0"/>
              </a:rPr>
              <a:t>У већини земаља делови здравственог сектора су традиционлано организовани на </a:t>
            </a:r>
            <a:r>
              <a:rPr lang="sr-Cyrl-RS" sz="2200" u="sng" dirty="0">
                <a:latin typeface="Garamond" pitchFamily="18" charset="0"/>
              </a:rPr>
              <a:t>непрофитној основи </a:t>
            </a:r>
            <a:r>
              <a:rPr lang="sr-Cyrl-RS" sz="2200" dirty="0">
                <a:latin typeface="Garamond" pitchFamily="18" charset="0"/>
              </a:rPr>
              <a:t>тако да профитни критеријуми ефикасности у алокацији ресурса нису применљиви</a:t>
            </a:r>
            <a:r>
              <a:rPr lang="sr-Cyrl-RS" sz="2200" dirty="0" smtClean="0">
                <a:latin typeface="Garamond" pitchFamily="18" charset="0"/>
              </a:rPr>
              <a:t>.</a:t>
            </a:r>
            <a:endParaRPr lang="sr-Cyrl-RS" sz="2200" dirty="0">
              <a:latin typeface="Garamond" pitchFamily="18" charset="0"/>
            </a:endParaRPr>
          </a:p>
          <a:p>
            <a:pPr>
              <a:spcBef>
                <a:spcPts val="1200"/>
              </a:spcBef>
            </a:pPr>
            <a:r>
              <a:rPr lang="sr-Cyrl-RS" sz="2200" dirty="0">
                <a:latin typeface="Garamond" pitchFamily="18" charset="0"/>
              </a:rPr>
              <a:t>Здравствене услуге, образовање  и истраживања обично представљају јединствени производ, тако да је тешко итдвојити појединачне трошкове што отежава планирање и менаџмент у здравственом систему </a:t>
            </a:r>
          </a:p>
        </p:txBody>
      </p:sp>
    </p:spTree>
    <p:extLst>
      <p:ext uri="{BB962C8B-B14F-4D97-AF65-F5344CB8AC3E}">
        <p14:creationId xmlns:p14="http://schemas.microsoft.com/office/powerpoint/2010/main" val="32656220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b="1" dirty="0">
                <a:latin typeface="Garamond" pitchFamily="18" charset="0"/>
              </a:rPr>
              <a:t>Е</a:t>
            </a:r>
            <a:r>
              <a:rPr lang="en-US" sz="2400" b="1" dirty="0">
                <a:latin typeface="Garamond" pitchFamily="18" charset="0"/>
              </a:rPr>
              <a:t>K</a:t>
            </a:r>
            <a:r>
              <a:rPr lang="sr-Cyrl-RS" sz="2400" b="1" dirty="0">
                <a:latin typeface="Garamond" pitchFamily="18" charset="0"/>
              </a:rPr>
              <a:t>ОНОМС</a:t>
            </a:r>
            <a:r>
              <a:rPr lang="en-US" sz="2400" b="1" dirty="0">
                <a:latin typeface="Garamond" pitchFamily="18" charset="0"/>
              </a:rPr>
              <a:t>K</a:t>
            </a:r>
            <a:r>
              <a:rPr lang="sr-Cyrl-RS" sz="2400" b="1" dirty="0">
                <a:latin typeface="Garamond" pitchFamily="18" charset="0"/>
              </a:rPr>
              <a:t>И ОДНОСИ У СИСТЕМУ ЗДРАВСТВЕНЕ ЗАШТИТЕ</a:t>
            </a:r>
          </a:p>
        </p:txBody>
      </p:sp>
      <p:sp>
        <p:nvSpPr>
          <p:cNvPr id="3" name="Content Placeholder 2"/>
          <p:cNvSpPr>
            <a:spLocks noGrp="1"/>
          </p:cNvSpPr>
          <p:nvPr>
            <p:ph idx="1"/>
          </p:nvPr>
        </p:nvSpPr>
        <p:spPr>
          <a:xfrm>
            <a:off x="457200" y="1600200"/>
            <a:ext cx="8229600" cy="4925144"/>
          </a:xfrm>
        </p:spPr>
        <p:txBody>
          <a:bodyPr>
            <a:noAutofit/>
          </a:bodyPr>
          <a:lstStyle/>
          <a:p>
            <a:r>
              <a:rPr lang="sr-Cyrl-RS" sz="2800" dirty="0">
                <a:latin typeface="Garamond" pitchFamily="18" charset="0"/>
              </a:rPr>
              <a:t>Специфичност економских односа у здравственом систему</a:t>
            </a:r>
            <a:r>
              <a:rPr lang="sr-Cyrl-RS" sz="2800" dirty="0" smtClean="0">
                <a:latin typeface="Garamond" pitchFamily="18" charset="0"/>
              </a:rPr>
              <a:t>:</a:t>
            </a:r>
            <a:endParaRPr lang="sr-Cyrl-RS" sz="2800" dirty="0">
              <a:latin typeface="Garamond" pitchFamily="18" charset="0"/>
            </a:endParaRPr>
          </a:p>
          <a:p>
            <a:r>
              <a:rPr lang="sr-Cyrl-RS" sz="2800" dirty="0">
                <a:latin typeface="Garamond" pitchFamily="18" charset="0"/>
              </a:rPr>
              <a:t>Економско вредновање живота, здравља и здравствене заштите;</a:t>
            </a:r>
          </a:p>
          <a:p>
            <a:r>
              <a:rPr lang="sr-Cyrl-RS" sz="2800" dirty="0">
                <a:latin typeface="Garamond" pitchFamily="18" charset="0"/>
              </a:rPr>
              <a:t>Економски терет болести за друштво – губици због болести;</a:t>
            </a:r>
          </a:p>
          <a:p>
            <a:r>
              <a:rPr lang="sr-Cyrl-RS" sz="2800" dirty="0">
                <a:latin typeface="Garamond" pitchFamily="18" charset="0"/>
              </a:rPr>
              <a:t>Економска евалуација - анализа здравствених програма, активности и услуга;</a:t>
            </a:r>
          </a:p>
          <a:p>
            <a:r>
              <a:rPr lang="sr-Cyrl-RS" sz="2800" dirty="0">
                <a:latin typeface="Garamond" pitchFamily="18" charset="0"/>
              </a:rPr>
              <a:t>Економски принципи планирања;</a:t>
            </a:r>
          </a:p>
          <a:p>
            <a:r>
              <a:rPr lang="sr-Cyrl-RS" sz="2800" dirty="0">
                <a:latin typeface="Garamond" pitchFamily="18" charset="0"/>
              </a:rPr>
              <a:t>Методе и технике менаџмента здравственим системом/одлучивање;</a:t>
            </a:r>
          </a:p>
        </p:txBody>
      </p:sp>
    </p:spTree>
    <p:extLst>
      <p:ext uri="{BB962C8B-B14F-4D97-AF65-F5344CB8AC3E}">
        <p14:creationId xmlns:p14="http://schemas.microsoft.com/office/powerpoint/2010/main" val="39012591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b="1" dirty="0">
                <a:latin typeface="Garamond" pitchFamily="18" charset="0"/>
              </a:rPr>
              <a:t>ДА</a:t>
            </a:r>
            <a:r>
              <a:rPr lang="en-US" sz="2400" b="1" dirty="0">
                <a:latin typeface="Garamond" pitchFamily="18" charset="0"/>
              </a:rPr>
              <a:t>K</a:t>
            </a:r>
            <a:r>
              <a:rPr lang="sr-Cyrl-RS" sz="2400" b="1" dirty="0">
                <a:latin typeface="Garamond" pitchFamily="18" charset="0"/>
              </a:rPr>
              <a:t>ЛЕ, ЗДРАВСТВЕНИ Е</a:t>
            </a:r>
            <a:r>
              <a:rPr lang="en-US" sz="2400" b="1" dirty="0">
                <a:latin typeface="Garamond" pitchFamily="18" charset="0"/>
              </a:rPr>
              <a:t>K</a:t>
            </a:r>
            <a:r>
              <a:rPr lang="sr-Cyrl-RS" sz="2400" b="1" dirty="0">
                <a:latin typeface="Garamond" pitchFamily="18" charset="0"/>
              </a:rPr>
              <a:t>ОНОМИСТА:</a:t>
            </a:r>
          </a:p>
        </p:txBody>
      </p:sp>
      <p:sp>
        <p:nvSpPr>
          <p:cNvPr id="3" name="Content Placeholder 2"/>
          <p:cNvSpPr>
            <a:spLocks noGrp="1"/>
          </p:cNvSpPr>
          <p:nvPr>
            <p:ph idx="1"/>
          </p:nvPr>
        </p:nvSpPr>
        <p:spPr>
          <a:xfrm>
            <a:off x="457200" y="1600200"/>
            <a:ext cx="3682752" cy="4525963"/>
          </a:xfrm>
        </p:spPr>
        <p:txBody>
          <a:bodyPr>
            <a:normAutofit fontScale="77500" lnSpcReduction="20000"/>
          </a:bodyPr>
          <a:lstStyle/>
          <a:p>
            <a:pPr marL="0" indent="0">
              <a:buNone/>
            </a:pPr>
            <a:r>
              <a:rPr lang="sr-Cyrl-RS" u="sng" dirty="0">
                <a:latin typeface="Garamond" pitchFamily="18" charset="0"/>
              </a:rPr>
              <a:t>Не ради:</a:t>
            </a:r>
          </a:p>
          <a:p>
            <a:r>
              <a:rPr lang="sr-Cyrl-RS" dirty="0">
                <a:latin typeface="Garamond" pitchFamily="18" charset="0"/>
              </a:rPr>
              <a:t>Није усмерен на максимизирање исхода по здравље – то раде лекари;</a:t>
            </a:r>
          </a:p>
          <a:p>
            <a:r>
              <a:rPr lang="sr-Cyrl-RS" dirty="0">
                <a:latin typeface="Garamond" pitchFamily="18" charset="0"/>
              </a:rPr>
              <a:t>Не концентрише се ни на минимизирање трошкова – као што се некада чини да рачуновође у здравственим установама желе да постигну.</a:t>
            </a:r>
          </a:p>
        </p:txBody>
      </p:sp>
      <p:sp>
        <p:nvSpPr>
          <p:cNvPr id="5" name="Content Placeholder 2"/>
          <p:cNvSpPr txBox="1">
            <a:spLocks/>
          </p:cNvSpPr>
          <p:nvPr/>
        </p:nvSpPr>
        <p:spPr>
          <a:xfrm>
            <a:off x="4788024" y="1556792"/>
            <a:ext cx="3816424" cy="4734881"/>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sr-Cyrl-RS" u="sng" dirty="0">
                <a:latin typeface="Garamond" pitchFamily="18" charset="0"/>
              </a:rPr>
              <a:t>Ради:</a:t>
            </a:r>
          </a:p>
          <a:p>
            <a:r>
              <a:rPr lang="sr-Cyrl-RS" dirty="0">
                <a:latin typeface="Garamond" pitchFamily="18" charset="0"/>
              </a:rPr>
              <a:t>Здравствени економиста се бави вредновањем трошкова и добити и информисањем доносиоца одлука, клиничара и осталих здравствених радника о томе шта обезбеђује највећи ефекат или добит за уложени новац.</a:t>
            </a:r>
          </a:p>
        </p:txBody>
      </p:sp>
    </p:spTree>
    <p:extLst>
      <p:ext uri="{BB962C8B-B14F-4D97-AF65-F5344CB8AC3E}">
        <p14:creationId xmlns:p14="http://schemas.microsoft.com/office/powerpoint/2010/main" val="12703147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773238"/>
            <a:ext cx="7772400" cy="4322762"/>
          </a:xfrm>
        </p:spPr>
        <p:txBody>
          <a:bodyPr/>
          <a:lstStyle/>
          <a:p>
            <a:pPr>
              <a:defRPr/>
            </a:pPr>
            <a:r>
              <a:rPr lang="sr-Cyrl-CS" sz="2800" b="1" dirty="0" smtClean="0">
                <a:latin typeface="Garamond" pitchFamily="18" charset="0"/>
              </a:rPr>
              <a:t>Здравствена услуга је различита у односу на било коју другу врсту услуга</a:t>
            </a:r>
          </a:p>
          <a:p>
            <a:pPr marL="0" indent="0">
              <a:buFont typeface="Monotype Sorts" pitchFamily="2" charset="2"/>
              <a:buNone/>
              <a:defRPr/>
            </a:pPr>
            <a:endParaRPr lang="en-US" sz="2800" dirty="0" smtClean="0">
              <a:latin typeface="Garamond" pitchFamily="18" charset="0"/>
            </a:endParaRPr>
          </a:p>
          <a:p>
            <a:pPr lvl="1">
              <a:buFont typeface="Wingdings" pitchFamily="2" charset="2"/>
              <a:buChar char="Ø"/>
              <a:defRPr/>
            </a:pPr>
            <a:r>
              <a:rPr lang="x-none" sz="2600" dirty="0" smtClean="0">
                <a:latin typeface="Garamond" pitchFamily="18" charset="0"/>
              </a:rPr>
              <a:t>Неизвестност будућих потреба</a:t>
            </a:r>
          </a:p>
          <a:p>
            <a:pPr lvl="1">
              <a:buFont typeface="Wingdings" pitchFamily="2" charset="2"/>
              <a:buChar char="Ø"/>
              <a:defRPr/>
            </a:pPr>
            <a:r>
              <a:rPr lang="x-none" sz="2600" dirty="0" smtClean="0">
                <a:latin typeface="Garamond" pitchFamily="18" charset="0"/>
              </a:rPr>
              <a:t>Асиметрична информисаност корисника</a:t>
            </a:r>
          </a:p>
          <a:p>
            <a:pPr lvl="1">
              <a:buFont typeface="Wingdings" pitchFamily="2" charset="2"/>
              <a:buChar char="Ø"/>
              <a:defRPr/>
            </a:pPr>
            <a:r>
              <a:rPr lang="x-none" sz="2600" dirty="0" smtClean="0">
                <a:latin typeface="Garamond" pitchFamily="18" charset="0"/>
              </a:rPr>
              <a:t>Екстерни негативни и позитивни ефекти</a:t>
            </a:r>
          </a:p>
          <a:p>
            <a:pPr lvl="1">
              <a:buFont typeface="Wingdings" pitchFamily="2" charset="2"/>
              <a:buChar char="Ø"/>
              <a:defRPr/>
            </a:pPr>
            <a:r>
              <a:rPr lang="x-none" sz="2600" dirty="0" smtClean="0">
                <a:latin typeface="Garamond" pitchFamily="18" charset="0"/>
              </a:rPr>
              <a:t>Посебан интерперсоналан однос</a:t>
            </a:r>
          </a:p>
          <a:p>
            <a:pPr lvl="1">
              <a:buFont typeface="Wingdings" pitchFamily="2" charset="2"/>
              <a:buChar char="Ø"/>
              <a:defRPr/>
            </a:pPr>
            <a:r>
              <a:rPr lang="x-none" sz="2600" dirty="0" smtClean="0">
                <a:latin typeface="Garamond" pitchFamily="18" charset="0"/>
              </a:rPr>
              <a:t>Етичке норме</a:t>
            </a:r>
          </a:p>
          <a:p>
            <a:pPr>
              <a:defRPr/>
            </a:pPr>
            <a:endParaRPr lang="sr-Latn-CS" b="1" dirty="0" smtClean="0"/>
          </a:p>
          <a:p>
            <a:pPr marL="0" indent="0">
              <a:buFont typeface="Monotype Sorts" pitchFamily="2" charset="2"/>
              <a:buNone/>
              <a:defRPr/>
            </a:pPr>
            <a:endParaRPr lang="en-US" dirty="0"/>
          </a:p>
        </p:txBody>
      </p:sp>
    </p:spTree>
    <p:extLst>
      <p:ext uri="{BB962C8B-B14F-4D97-AF65-F5344CB8AC3E}">
        <p14:creationId xmlns:p14="http://schemas.microsoft.com/office/powerpoint/2010/main" val="23612331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76250"/>
            <a:ext cx="7086600" cy="1008063"/>
          </a:xfrm>
        </p:spPr>
        <p:txBody>
          <a:bodyPr>
            <a:normAutofit fontScale="90000"/>
          </a:bodyPr>
          <a:lstStyle/>
          <a:p>
            <a:pPr algn="ctr">
              <a:defRPr/>
            </a:pPr>
            <a:r>
              <a:rPr lang="sr-Cyrl-CS" sz="3600" b="1" i="0" dirty="0" smtClean="0">
                <a:latin typeface="Garamond" pitchFamily="18" charset="0"/>
              </a:rPr>
              <a:t>Неизвесност будућих здравствених потреба</a:t>
            </a:r>
            <a:endParaRPr lang="en-US" sz="3600" b="1" i="0" dirty="0">
              <a:latin typeface="Garamond" pitchFamily="18" charset="0"/>
            </a:endParaRPr>
          </a:p>
        </p:txBody>
      </p:sp>
      <p:sp>
        <p:nvSpPr>
          <p:cNvPr id="22531" name="Content Placeholder 2"/>
          <p:cNvSpPr>
            <a:spLocks noGrp="1"/>
          </p:cNvSpPr>
          <p:nvPr>
            <p:ph idx="1"/>
          </p:nvPr>
        </p:nvSpPr>
        <p:spPr>
          <a:xfrm>
            <a:off x="684213" y="1773238"/>
            <a:ext cx="7772400" cy="4608512"/>
          </a:xfrm>
        </p:spPr>
        <p:txBody>
          <a:bodyPr/>
          <a:lstStyle/>
          <a:p>
            <a:r>
              <a:rPr lang="sr-Cyrl-CS" sz="2600" dirty="0" smtClean="0">
                <a:latin typeface="Garamond" pitchFamily="18" charset="0"/>
              </a:rPr>
              <a:t>Неизвесност и ризик су веома важне карактеристике везане за здравље човека.</a:t>
            </a:r>
          </a:p>
          <a:p>
            <a:r>
              <a:rPr lang="sr-Cyrl-CS" sz="2600" dirty="0" smtClean="0">
                <a:latin typeface="Garamond" pitchFamily="18" charset="0"/>
              </a:rPr>
              <a:t>Будуће здравствено стање појединца или популационе групе тешко је предвидети.</a:t>
            </a:r>
          </a:p>
          <a:p>
            <a:r>
              <a:rPr lang="sr-Cyrl-CS" sz="2600" dirty="0" smtClean="0">
                <a:latin typeface="Garamond" pitchFamily="18" charset="0"/>
              </a:rPr>
              <a:t>Постојање неизвесности носи ризик од појаве нежељених погоршања здравственог стања. </a:t>
            </a:r>
          </a:p>
          <a:p>
            <a:r>
              <a:rPr lang="sr-Cyrl-CS" sz="2600" dirty="0" smtClean="0">
                <a:latin typeface="Garamond" pitchFamily="18" charset="0"/>
              </a:rPr>
              <a:t>Због постојања неизвесности јављају се ирегуларности коришћења здравствених услуга од стране појединаца и популационих група.</a:t>
            </a:r>
            <a:endParaRPr lang="sr-Latn-CS" sz="2600" dirty="0" smtClean="0">
              <a:latin typeface="Garamond" pitchFamily="18" charset="0"/>
            </a:endParaRPr>
          </a:p>
          <a:p>
            <a:endParaRPr lang="en-US" dirty="0" smtClean="0">
              <a:latin typeface="Garamond" pitchFamily="18" charset="0"/>
            </a:endParaRPr>
          </a:p>
        </p:txBody>
      </p:sp>
    </p:spTree>
    <p:extLst>
      <p:ext uri="{BB962C8B-B14F-4D97-AF65-F5344CB8AC3E}">
        <p14:creationId xmlns:p14="http://schemas.microsoft.com/office/powerpoint/2010/main" val="12977508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685800" y="1341438"/>
            <a:ext cx="7772400" cy="4754562"/>
          </a:xfrm>
        </p:spPr>
        <p:txBody>
          <a:bodyPr>
            <a:normAutofit/>
          </a:bodyPr>
          <a:lstStyle/>
          <a:p>
            <a:r>
              <a:rPr lang="sr-Cyrl-CS" sz="2600" dirty="0" smtClean="0">
                <a:latin typeface="Garamond" pitchFamily="18" charset="0"/>
              </a:rPr>
              <a:t>Појединац не зна које ће му здр. услуге бити потребне ни у ком обиму.</a:t>
            </a:r>
          </a:p>
          <a:p>
            <a:r>
              <a:rPr lang="sr-Cyrl-CS" sz="2600" dirty="0" smtClean="0">
                <a:latin typeface="Garamond" pitchFamily="18" charset="0"/>
              </a:rPr>
              <a:t>Само неке врсте здравствених услуга могу бити пружене као услуге које су унапред испланиране: систематски прегледи, масовне имунизације,... </a:t>
            </a:r>
          </a:p>
          <a:p>
            <a:r>
              <a:rPr lang="sr-Cyrl-CS" sz="2600" dirty="0" smtClean="0">
                <a:latin typeface="Garamond" pitchFamily="18" charset="0"/>
              </a:rPr>
              <a:t>Појава болести је нежељен и неочекиван догађај.</a:t>
            </a:r>
          </a:p>
          <a:p>
            <a:r>
              <a:rPr lang="sr-Cyrl-CS" sz="2600" dirty="0" smtClean="0">
                <a:latin typeface="Garamond" pitchFamily="18" charset="0"/>
              </a:rPr>
              <a:t>Повод за обраћање здр. служби је често изненадан и случајан: повреда, саобраћајна несрећа, инфаркт.</a:t>
            </a:r>
          </a:p>
          <a:p>
            <a:r>
              <a:rPr lang="sr-Cyrl-CS" sz="2600" dirty="0" smtClean="0">
                <a:latin typeface="Garamond" pitchFamily="18" charset="0"/>
              </a:rPr>
              <a:t> Исход лечења је такође често неизвестан.</a:t>
            </a:r>
          </a:p>
          <a:p>
            <a:endParaRPr lang="en-US" dirty="0" smtClean="0">
              <a:latin typeface="Garamond" pitchFamily="18" charset="0"/>
            </a:endParaRPr>
          </a:p>
        </p:txBody>
      </p:sp>
    </p:spTree>
    <p:extLst>
      <p:ext uri="{BB962C8B-B14F-4D97-AF65-F5344CB8AC3E}">
        <p14:creationId xmlns:p14="http://schemas.microsoft.com/office/powerpoint/2010/main" val="31554600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sr-Cyrl-CS" sz="3600" b="1" i="0" dirty="0" smtClean="0">
                <a:latin typeface="Garamond" pitchFamily="18" charset="0"/>
              </a:rPr>
              <a:t>Асиметрична информисаност</a:t>
            </a:r>
            <a:endParaRPr lang="en-US" sz="3600" b="1" i="0" dirty="0">
              <a:latin typeface="Garamond" pitchFamily="18" charset="0"/>
            </a:endParaRPr>
          </a:p>
        </p:txBody>
      </p:sp>
      <p:sp>
        <p:nvSpPr>
          <p:cNvPr id="25603" name="Content Placeholder 2"/>
          <p:cNvSpPr>
            <a:spLocks noGrp="1"/>
          </p:cNvSpPr>
          <p:nvPr>
            <p:ph idx="1"/>
          </p:nvPr>
        </p:nvSpPr>
        <p:spPr>
          <a:xfrm>
            <a:off x="685800" y="1981200"/>
            <a:ext cx="7772400" cy="4400550"/>
          </a:xfrm>
        </p:spPr>
        <p:txBody>
          <a:bodyPr/>
          <a:lstStyle/>
          <a:p>
            <a:pPr>
              <a:lnSpc>
                <a:spcPct val="90000"/>
              </a:lnSpc>
            </a:pPr>
            <a:r>
              <a:rPr lang="sr-Cyrl-CS" sz="2600" dirty="0" smtClean="0">
                <a:latin typeface="Garamond" pitchFamily="18" charset="0"/>
              </a:rPr>
              <a:t>Корисник здравствене заштите најчешће има мале могућности да сам разуме која врста услуге му је потребна. Он се обраћа здр. служби чиме почиње процес пружања услуге-проблем асиметричне информисаности, тј. боља информисаност једне стране у односу на другу, односно лекара у односу на пацијента.</a:t>
            </a:r>
          </a:p>
          <a:p>
            <a:pPr>
              <a:lnSpc>
                <a:spcPct val="90000"/>
              </a:lnSpc>
            </a:pPr>
            <a:r>
              <a:rPr lang="sr-Cyrl-CS" sz="2600" dirty="0" smtClean="0">
                <a:latin typeface="Garamond" pitchFamily="18" charset="0"/>
              </a:rPr>
              <a:t>Недовољна информисаност пацијента може се ублажити акцијама у оквиру превентивних програма и подизањем здравствене просвећености.</a:t>
            </a:r>
            <a:endParaRPr lang="sr-Latn-CS" sz="2600" dirty="0" smtClean="0">
              <a:latin typeface="Garamond" pitchFamily="18" charset="0"/>
            </a:endParaRPr>
          </a:p>
          <a:p>
            <a:endParaRPr lang="en-US" dirty="0" smtClean="0"/>
          </a:p>
        </p:txBody>
      </p:sp>
    </p:spTree>
    <p:extLst>
      <p:ext uri="{BB962C8B-B14F-4D97-AF65-F5344CB8AC3E}">
        <p14:creationId xmlns:p14="http://schemas.microsoft.com/office/powerpoint/2010/main" val="34752357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1267"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0244" name="Rectangle 4"/>
          <p:cNvSpPr>
            <a:spLocks noGrp="1" noChangeArrowheads="1"/>
          </p:cNvSpPr>
          <p:nvPr>
            <p:ph type="title"/>
          </p:nvPr>
        </p:nvSpPr>
        <p:spPr>
          <a:xfrm>
            <a:off x="428625" y="500063"/>
            <a:ext cx="8229600" cy="1143000"/>
          </a:xfrm>
        </p:spPr>
        <p:txBody>
          <a:bodyPr rtlCol="0">
            <a:normAutofit/>
          </a:bodyPr>
          <a:lstStyle/>
          <a:p>
            <a:pPr eaLnBrk="1" fontAlgn="auto" hangingPunct="1">
              <a:spcAft>
                <a:spcPts val="0"/>
              </a:spcAft>
              <a:defRPr/>
            </a:pPr>
            <a:r>
              <a:rPr lang="sr-Cyrl-BA" sz="2800" b="1" dirty="0" smtClean="0">
                <a:latin typeface="Garamond" pitchFamily="18" charset="0"/>
              </a:rPr>
              <a:t>ЕКОНОМИЈА СЕ ОДНОСИ НА ИЗБОРЕ!!!!</a:t>
            </a:r>
            <a:endParaRPr lang="en-US" sz="2800" b="1" dirty="0" smtClean="0">
              <a:latin typeface="Garamond" pitchFamily="18" charset="0"/>
            </a:endParaRPr>
          </a:p>
        </p:txBody>
      </p:sp>
      <p:sp>
        <p:nvSpPr>
          <p:cNvPr id="11269" name="AutoShape 7"/>
          <p:cNvSpPr>
            <a:spLocks noChangeArrowheads="1"/>
          </p:cNvSpPr>
          <p:nvPr/>
        </p:nvSpPr>
        <p:spPr bwMode="auto">
          <a:xfrm>
            <a:off x="3824267" y="4221163"/>
            <a:ext cx="1357313" cy="1636712"/>
          </a:xfrm>
          <a:prstGeom prst="triangle">
            <a:avLst>
              <a:gd name="adj" fmla="val 50000"/>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endParaRPr lang="en-GB" dirty="0">
              <a:solidFill>
                <a:srgbClr val="FF3300"/>
              </a:solidFill>
            </a:endParaRPr>
          </a:p>
          <a:p>
            <a:pPr algn="ctr"/>
            <a:r>
              <a:rPr lang="sr-Cyrl-BA" sz="2400" b="1" dirty="0" smtClean="0">
                <a:latin typeface="Garamond" pitchFamily="18" charset="0"/>
                <a:cs typeface="Tahoma" pitchFamily="34" charset="0"/>
              </a:rPr>
              <a:t>Буџет</a:t>
            </a:r>
            <a:endParaRPr lang="en-GB" sz="2400" b="1" dirty="0">
              <a:latin typeface="Garamond" pitchFamily="18" charset="0"/>
              <a:cs typeface="Tahoma" pitchFamily="34" charset="0"/>
            </a:endParaRPr>
          </a:p>
        </p:txBody>
      </p:sp>
      <p:sp>
        <p:nvSpPr>
          <p:cNvPr id="11270" name="Oval 8"/>
          <p:cNvSpPr>
            <a:spLocks noChangeArrowheads="1"/>
          </p:cNvSpPr>
          <p:nvPr/>
        </p:nvSpPr>
        <p:spPr bwMode="auto">
          <a:xfrm>
            <a:off x="685800" y="2362200"/>
            <a:ext cx="2286000" cy="2286000"/>
          </a:xfrm>
          <a:prstGeom prst="ellips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endParaRPr lang="en-GB" sz="1600" b="1" dirty="0"/>
          </a:p>
          <a:p>
            <a:pPr algn="ctr"/>
            <a:r>
              <a:rPr lang="sr-Cyrl-BA" sz="2800" b="1" dirty="0" smtClean="0">
                <a:solidFill>
                  <a:schemeClr val="tx1"/>
                </a:solidFill>
                <a:latin typeface="Garamond" pitchFamily="18" charset="0"/>
                <a:cs typeface="Tahoma" pitchFamily="34" charset="0"/>
              </a:rPr>
              <a:t>добро</a:t>
            </a:r>
            <a:r>
              <a:rPr lang="en-GB" sz="2800" b="1" dirty="0" smtClean="0">
                <a:solidFill>
                  <a:schemeClr val="tx1"/>
                </a:solidFill>
                <a:latin typeface="Garamond" pitchFamily="18" charset="0"/>
                <a:cs typeface="Tahoma" pitchFamily="34" charset="0"/>
              </a:rPr>
              <a:t> </a:t>
            </a:r>
            <a:r>
              <a:rPr lang="en-GB" sz="2800" b="1" dirty="0">
                <a:solidFill>
                  <a:schemeClr val="tx1"/>
                </a:solidFill>
                <a:latin typeface="Garamond" pitchFamily="18" charset="0"/>
                <a:cs typeface="Tahoma" pitchFamily="34" charset="0"/>
              </a:rPr>
              <a:t>‘A’</a:t>
            </a:r>
          </a:p>
        </p:txBody>
      </p:sp>
      <p:sp>
        <p:nvSpPr>
          <p:cNvPr id="11271" name="Oval 9"/>
          <p:cNvSpPr>
            <a:spLocks noChangeArrowheads="1"/>
          </p:cNvSpPr>
          <p:nvPr/>
        </p:nvSpPr>
        <p:spPr bwMode="auto">
          <a:xfrm>
            <a:off x="6096000" y="2362200"/>
            <a:ext cx="2405063" cy="2286000"/>
          </a:xfrm>
          <a:prstGeom prst="ellipse">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sr-Cyrl-BA" sz="2800" b="1" dirty="0" smtClean="0">
                <a:solidFill>
                  <a:schemeClr val="tx1"/>
                </a:solidFill>
                <a:latin typeface="Garamond" pitchFamily="18" charset="0"/>
                <a:cs typeface="Tahoma" pitchFamily="34" charset="0"/>
              </a:rPr>
              <a:t>добро</a:t>
            </a:r>
            <a:r>
              <a:rPr lang="en-GB" sz="2800" b="1" dirty="0" smtClean="0">
                <a:solidFill>
                  <a:schemeClr val="tx1"/>
                </a:solidFill>
                <a:latin typeface="Garamond" pitchFamily="18" charset="0"/>
                <a:cs typeface="Tahoma" pitchFamily="34" charset="0"/>
              </a:rPr>
              <a:t>‘</a:t>
            </a:r>
            <a:r>
              <a:rPr lang="sr-Cyrl-BA" sz="2800" b="1" dirty="0" smtClean="0">
                <a:solidFill>
                  <a:schemeClr val="tx1"/>
                </a:solidFill>
                <a:latin typeface="Garamond" pitchFamily="18" charset="0"/>
                <a:cs typeface="Tahoma" pitchFamily="34" charset="0"/>
              </a:rPr>
              <a:t>Б</a:t>
            </a:r>
            <a:r>
              <a:rPr lang="en-GB" sz="2800" b="1" dirty="0" smtClean="0">
                <a:solidFill>
                  <a:schemeClr val="tx1"/>
                </a:solidFill>
                <a:latin typeface="Garamond" pitchFamily="18" charset="0"/>
                <a:cs typeface="Tahoma" pitchFamily="34" charset="0"/>
              </a:rPr>
              <a:t>’</a:t>
            </a:r>
            <a:endParaRPr lang="en-GB" sz="2800" b="1" dirty="0">
              <a:solidFill>
                <a:schemeClr val="tx1"/>
              </a:solidFill>
              <a:latin typeface="Garamond" pitchFamily="18" charset="0"/>
              <a:cs typeface="Tahoma" pitchFamily="34" charset="0"/>
            </a:endParaRPr>
          </a:p>
        </p:txBody>
      </p:sp>
      <p:sp>
        <p:nvSpPr>
          <p:cNvPr id="10248" name="Freeform 10"/>
          <p:cNvSpPr>
            <a:spLocks/>
          </p:cNvSpPr>
          <p:nvPr/>
        </p:nvSpPr>
        <p:spPr bwMode="auto">
          <a:xfrm>
            <a:off x="838200" y="4191000"/>
            <a:ext cx="7391400" cy="838200"/>
          </a:xfrm>
          <a:custGeom>
            <a:avLst/>
            <a:gdLst>
              <a:gd name="T0" fmla="*/ 0 w 4608"/>
              <a:gd name="T1" fmla="*/ 432 h 432"/>
              <a:gd name="T2" fmla="*/ 2352 w 4608"/>
              <a:gd name="T3" fmla="*/ 0 h 432"/>
              <a:gd name="T4" fmla="*/ 4608 w 4608"/>
              <a:gd name="T5" fmla="*/ 432 h 432"/>
              <a:gd name="T6" fmla="*/ 0 60000 65536"/>
              <a:gd name="T7" fmla="*/ 0 60000 65536"/>
              <a:gd name="T8" fmla="*/ 0 60000 65536"/>
              <a:gd name="T9" fmla="*/ 0 w 4608"/>
              <a:gd name="T10" fmla="*/ 0 h 432"/>
              <a:gd name="T11" fmla="*/ 4608 w 4608"/>
              <a:gd name="T12" fmla="*/ 432 h 432"/>
            </a:gdLst>
            <a:ahLst/>
            <a:cxnLst>
              <a:cxn ang="T6">
                <a:pos x="T0" y="T1"/>
              </a:cxn>
              <a:cxn ang="T7">
                <a:pos x="T2" y="T3"/>
              </a:cxn>
              <a:cxn ang="T8">
                <a:pos x="T4" y="T5"/>
              </a:cxn>
            </a:cxnLst>
            <a:rect l="T9" t="T10" r="T11" b="T12"/>
            <a:pathLst>
              <a:path w="4608" h="432">
                <a:moveTo>
                  <a:pt x="0" y="432"/>
                </a:moveTo>
                <a:cubicBezTo>
                  <a:pt x="792" y="216"/>
                  <a:pt x="1584" y="0"/>
                  <a:pt x="2352" y="0"/>
                </a:cubicBezTo>
                <a:cubicBezTo>
                  <a:pt x="3120" y="0"/>
                  <a:pt x="3864" y="216"/>
                  <a:pt x="4608" y="432"/>
                </a:cubicBezTo>
              </a:path>
            </a:pathLst>
          </a:custGeom>
          <a:ln>
            <a:headEnd/>
            <a:tailEnd/>
          </a:ln>
        </p:spPr>
        <p:style>
          <a:lnRef idx="3">
            <a:schemeClr val="accent1"/>
          </a:lnRef>
          <a:fillRef idx="0">
            <a:schemeClr val="accent1"/>
          </a:fillRef>
          <a:effectRef idx="2">
            <a:schemeClr val="accent1"/>
          </a:effectRef>
          <a:fontRef idx="minor">
            <a:schemeClr val="tx1"/>
          </a:fontRef>
        </p:style>
        <p:txBody>
          <a:bodyPr wrap="none" anchor="ctr"/>
          <a:lstStyle/>
          <a:p>
            <a:pPr>
              <a:defRPr/>
            </a:pPr>
            <a:endParaRPr lang="en-US" dirty="0">
              <a:solidFill>
                <a:srgbClr val="002060"/>
              </a:solidFill>
            </a:endParaRPr>
          </a:p>
        </p:txBody>
      </p:sp>
    </p:spTree>
    <p:extLst>
      <p:ext uri="{BB962C8B-B14F-4D97-AF65-F5344CB8AC3E}">
        <p14:creationId xmlns:p14="http://schemas.microsoft.com/office/powerpoint/2010/main" val="3408407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2"/>
          <p:cNvSpPr>
            <a:spLocks noGrp="1"/>
          </p:cNvSpPr>
          <p:nvPr>
            <p:ph idx="1"/>
          </p:nvPr>
        </p:nvSpPr>
        <p:spPr>
          <a:xfrm>
            <a:off x="685800" y="1844675"/>
            <a:ext cx="7772400" cy="4251325"/>
          </a:xfrm>
        </p:spPr>
        <p:txBody>
          <a:bodyPr/>
          <a:lstStyle/>
          <a:p>
            <a:r>
              <a:rPr lang="sr-Cyrl-CS" sz="2600" dirty="0" smtClean="0">
                <a:latin typeface="Garamond" pitchFamily="18" charset="0"/>
              </a:rPr>
              <a:t>У случају добровољног осигурања, осигуравач је слабије информисан од купца полисе осигурања. Купац полисе осигурања боље познаје ризике којим је изложено његово здравље.</a:t>
            </a:r>
          </a:p>
          <a:p>
            <a:pPr>
              <a:buFont typeface="Wingdings" pitchFamily="2" charset="2"/>
              <a:buNone/>
            </a:pPr>
            <a:endParaRPr lang="sr-Cyrl-CS" sz="2600" dirty="0" smtClean="0">
              <a:latin typeface="Garamond" pitchFamily="18" charset="0"/>
            </a:endParaRPr>
          </a:p>
          <a:p>
            <a:r>
              <a:rPr lang="sr-Cyrl-CS" sz="2600" dirty="0" smtClean="0">
                <a:latin typeface="Garamond" pitchFamily="18" charset="0"/>
              </a:rPr>
              <a:t>Често се лек истог састава јавља на тржишту под различитим називима које им дају и које штите њихови произвођачи.</a:t>
            </a:r>
          </a:p>
          <a:p>
            <a:endParaRPr lang="en-US" dirty="0" smtClean="0"/>
          </a:p>
        </p:txBody>
      </p:sp>
    </p:spTree>
    <p:extLst>
      <p:ext uri="{BB962C8B-B14F-4D97-AF65-F5344CB8AC3E}">
        <p14:creationId xmlns:p14="http://schemas.microsoft.com/office/powerpoint/2010/main" val="198670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sr-Cyrl-CS" sz="3600" b="1" i="0" dirty="0" smtClean="0">
                <a:latin typeface="Garamond" pitchFamily="18" charset="0"/>
              </a:rPr>
              <a:t>Екстерни ефекти</a:t>
            </a:r>
            <a:endParaRPr lang="en-US" sz="3600" b="1" i="0" dirty="0">
              <a:latin typeface="Garamond" pitchFamily="18" charset="0"/>
            </a:endParaRPr>
          </a:p>
        </p:txBody>
      </p:sp>
      <p:sp>
        <p:nvSpPr>
          <p:cNvPr id="27651" name="Content Placeholder 2"/>
          <p:cNvSpPr>
            <a:spLocks noGrp="1"/>
          </p:cNvSpPr>
          <p:nvPr>
            <p:ph idx="1"/>
          </p:nvPr>
        </p:nvSpPr>
        <p:spPr>
          <a:xfrm>
            <a:off x="685800" y="1844675"/>
            <a:ext cx="7772400" cy="4536653"/>
          </a:xfrm>
        </p:spPr>
        <p:txBody>
          <a:bodyPr>
            <a:normAutofit/>
          </a:bodyPr>
          <a:lstStyle/>
          <a:p>
            <a:pPr>
              <a:lnSpc>
                <a:spcPct val="90000"/>
              </a:lnSpc>
            </a:pPr>
            <a:r>
              <a:rPr lang="sr-Cyrl-CS" sz="2600" dirty="0" smtClean="0">
                <a:latin typeface="Garamond" pitchFamily="18" charset="0"/>
              </a:rPr>
              <a:t>Појављују се као позитивни и као негативни.</a:t>
            </a:r>
          </a:p>
          <a:p>
            <a:pPr>
              <a:lnSpc>
                <a:spcPct val="90000"/>
              </a:lnSpc>
            </a:pPr>
            <a:endParaRPr lang="sr-Cyrl-CS" sz="2600" dirty="0" smtClean="0">
              <a:latin typeface="Garamond" pitchFamily="18" charset="0"/>
            </a:endParaRPr>
          </a:p>
          <a:p>
            <a:pPr>
              <a:lnSpc>
                <a:spcPct val="90000"/>
              </a:lnSpc>
              <a:buFont typeface="Wingdings" pitchFamily="2" charset="2"/>
              <a:buNone/>
            </a:pPr>
            <a:r>
              <a:rPr lang="sr-Cyrl-CS" sz="2600" u="sng" dirty="0" smtClean="0">
                <a:latin typeface="Garamond" pitchFamily="18" charset="0"/>
              </a:rPr>
              <a:t>Позитивни екстерни ефекти:</a:t>
            </a:r>
          </a:p>
          <a:p>
            <a:pPr>
              <a:lnSpc>
                <a:spcPct val="90000"/>
              </a:lnSpc>
            </a:pPr>
            <a:r>
              <a:rPr lang="sr-Cyrl-CS" sz="2400" dirty="0" smtClean="0">
                <a:latin typeface="Garamond" pitchFamily="18" charset="0"/>
              </a:rPr>
              <a:t>масовне превентивне акције чији је циљ заштита од заразних болести, где користи имају и они који у тим акцијама не партиципирају, затим </a:t>
            </a:r>
          </a:p>
          <a:p>
            <a:pPr>
              <a:lnSpc>
                <a:spcPct val="90000"/>
              </a:lnSpc>
            </a:pPr>
            <a:r>
              <a:rPr lang="sr-Cyrl-CS" sz="2400" dirty="0" smtClean="0">
                <a:latin typeface="Garamond" pitchFamily="18" charset="0"/>
              </a:rPr>
              <a:t>резултати медицинских истраживања доносе корист свуда где се створе услови за њихову примену</a:t>
            </a:r>
          </a:p>
          <a:p>
            <a:pPr>
              <a:lnSpc>
                <a:spcPct val="90000"/>
              </a:lnSpc>
            </a:pPr>
            <a:r>
              <a:rPr lang="sr-Cyrl-CS" sz="2400" dirty="0" smtClean="0">
                <a:latin typeface="Garamond" pitchFamily="18" charset="0"/>
              </a:rPr>
              <a:t>промотивне активности на унапређењу здравља-јачање здравственог потенцијала индивидуе и заједнице</a:t>
            </a:r>
            <a:endParaRPr lang="sr-Latn-CS" sz="2400" dirty="0" smtClean="0">
              <a:latin typeface="Garamond" pitchFamily="18" charset="0"/>
            </a:endParaRPr>
          </a:p>
          <a:p>
            <a:endParaRPr lang="en-US" dirty="0" smtClean="0"/>
          </a:p>
        </p:txBody>
      </p:sp>
    </p:spTree>
    <p:extLst>
      <p:ext uri="{BB962C8B-B14F-4D97-AF65-F5344CB8AC3E}">
        <p14:creationId xmlns:p14="http://schemas.microsoft.com/office/powerpoint/2010/main" val="32301301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685800" y="1916113"/>
            <a:ext cx="7772400" cy="4179887"/>
          </a:xfrm>
        </p:spPr>
        <p:txBody>
          <a:bodyPr/>
          <a:lstStyle/>
          <a:p>
            <a:r>
              <a:rPr lang="sr-Cyrl-CS" sz="2600" u="sng" dirty="0" smtClean="0">
                <a:latin typeface="Garamond" pitchFamily="18" charset="0"/>
              </a:rPr>
              <a:t>Негативни екстерни ефекти</a:t>
            </a:r>
            <a:r>
              <a:rPr lang="sr-Cyrl-CS" sz="2600" dirty="0" smtClean="0">
                <a:latin typeface="Garamond" pitchFamily="18" charset="0"/>
              </a:rPr>
              <a:t> (угрожавају здравље великог броја људи):</a:t>
            </a:r>
          </a:p>
          <a:p>
            <a:r>
              <a:rPr lang="sr-Cyrl-CS" sz="2600" dirty="0" smtClean="0">
                <a:latin typeface="Garamond" pitchFamily="18" charset="0"/>
              </a:rPr>
              <a:t>вожња под утицајем алкохола</a:t>
            </a:r>
          </a:p>
          <a:p>
            <a:r>
              <a:rPr lang="sr-Cyrl-CS" sz="2600" dirty="0" smtClean="0">
                <a:latin typeface="Garamond" pitchFamily="18" charset="0"/>
              </a:rPr>
              <a:t>загађење животне околине</a:t>
            </a:r>
          </a:p>
          <a:p>
            <a:r>
              <a:rPr lang="sr-Cyrl-CS" sz="2600" dirty="0" smtClean="0">
                <a:latin typeface="Garamond" pitchFamily="18" charset="0"/>
              </a:rPr>
              <a:t>производња цигарета, алкохола</a:t>
            </a:r>
          </a:p>
          <a:p>
            <a:r>
              <a:rPr lang="sr-Cyrl-CS" sz="2600" dirty="0" smtClean="0">
                <a:latin typeface="Garamond" pitchFamily="18" charset="0"/>
              </a:rPr>
              <a:t>разне производне активности</a:t>
            </a:r>
          </a:p>
          <a:p>
            <a:r>
              <a:rPr lang="sr-Cyrl-CS" sz="2600" dirty="0" smtClean="0">
                <a:latin typeface="Garamond" pitchFamily="18" charset="0"/>
              </a:rPr>
              <a:t>прехрамбени производи који не задовољавају услове у погледу исправности</a:t>
            </a:r>
          </a:p>
          <a:p>
            <a:r>
              <a:rPr lang="sr-Cyrl-CS" sz="2600" dirty="0" smtClean="0">
                <a:latin typeface="Garamond" pitchFamily="18" charset="0"/>
              </a:rPr>
              <a:t>скривање неповољног дејства лека</a:t>
            </a:r>
          </a:p>
          <a:p>
            <a:endParaRPr lang="en-US" sz="2600" dirty="0" smtClean="0"/>
          </a:p>
        </p:txBody>
      </p:sp>
      <p:sp>
        <p:nvSpPr>
          <p:cNvPr id="4" name="Title 3"/>
          <p:cNvSpPr>
            <a:spLocks noGrp="1"/>
          </p:cNvSpPr>
          <p:nvPr>
            <p:ph type="title"/>
          </p:nvPr>
        </p:nvSpPr>
        <p:spPr/>
        <p:txBody>
          <a:bodyPr/>
          <a:lstStyle/>
          <a:p>
            <a:pPr>
              <a:defRPr/>
            </a:pPr>
            <a:endParaRPr lang="en-US"/>
          </a:p>
        </p:txBody>
      </p:sp>
    </p:spTree>
    <p:extLst>
      <p:ext uri="{BB962C8B-B14F-4D97-AF65-F5344CB8AC3E}">
        <p14:creationId xmlns:p14="http://schemas.microsoft.com/office/powerpoint/2010/main" val="28687789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sr-Cyrl-CS" sz="3600" b="1" i="0" dirty="0" smtClean="0">
                <a:latin typeface="Garamond" pitchFamily="18" charset="0"/>
              </a:rPr>
              <a:t>Интерперсонални однос лекар-пацијент</a:t>
            </a:r>
            <a:endParaRPr lang="en-US" sz="3600" b="1" i="0" dirty="0">
              <a:latin typeface="Garamond" pitchFamily="18" charset="0"/>
            </a:endParaRPr>
          </a:p>
        </p:txBody>
      </p:sp>
      <p:sp>
        <p:nvSpPr>
          <p:cNvPr id="29699" name="Content Placeholder 2"/>
          <p:cNvSpPr>
            <a:spLocks noGrp="1"/>
          </p:cNvSpPr>
          <p:nvPr>
            <p:ph idx="1"/>
          </p:nvPr>
        </p:nvSpPr>
        <p:spPr/>
        <p:txBody>
          <a:bodyPr/>
          <a:lstStyle/>
          <a:p>
            <a:pPr>
              <a:lnSpc>
                <a:spcPct val="90000"/>
              </a:lnSpc>
            </a:pPr>
            <a:r>
              <a:rPr lang="sr-Cyrl-CS" sz="2600" dirty="0" smtClean="0">
                <a:latin typeface="Garamond" pitchFamily="18" charset="0"/>
              </a:rPr>
              <a:t>Пацијент коме је угрожено здравље или живот – високо вреднује заштиту здравља</a:t>
            </a:r>
          </a:p>
          <a:p>
            <a:pPr>
              <a:lnSpc>
                <a:spcPct val="90000"/>
              </a:lnSpc>
            </a:pPr>
            <a:r>
              <a:rPr lang="sr-Cyrl-CS" sz="2600" dirty="0" smtClean="0">
                <a:latin typeface="Garamond" pitchFamily="18" charset="0"/>
              </a:rPr>
              <a:t>Ако је стање здравља задовољавајуће људи се недовољно интересују за оно што им здравствена служба омогућује у случају појаве болести</a:t>
            </a:r>
          </a:p>
          <a:p>
            <a:pPr>
              <a:lnSpc>
                <a:spcPct val="90000"/>
              </a:lnSpc>
            </a:pPr>
            <a:r>
              <a:rPr lang="sr-Cyrl-CS" sz="2600" dirty="0" smtClean="0">
                <a:latin typeface="Garamond" pitchFamily="18" charset="0"/>
              </a:rPr>
              <a:t>Слобода избора лекара доприноси односу заснованом на поверењу</a:t>
            </a:r>
          </a:p>
          <a:p>
            <a:pPr>
              <a:lnSpc>
                <a:spcPct val="90000"/>
              </a:lnSpc>
            </a:pPr>
            <a:r>
              <a:rPr lang="sr-Cyrl-CS" sz="2600" dirty="0" smtClean="0">
                <a:latin typeface="Garamond" pitchFamily="18" charset="0"/>
              </a:rPr>
              <a:t>Лекара обавезују традиционалне етичке норме и Хипократова заклетва</a:t>
            </a:r>
          </a:p>
          <a:p>
            <a:endParaRPr lang="en-US" dirty="0" smtClean="0">
              <a:latin typeface="Garamond" pitchFamily="18" charset="0"/>
            </a:endParaRPr>
          </a:p>
        </p:txBody>
      </p:sp>
    </p:spTree>
    <p:extLst>
      <p:ext uri="{BB962C8B-B14F-4D97-AF65-F5344CB8AC3E}">
        <p14:creationId xmlns:p14="http://schemas.microsoft.com/office/powerpoint/2010/main" val="15190100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685800" y="1773238"/>
            <a:ext cx="7772400" cy="4322762"/>
          </a:xfrm>
        </p:spPr>
        <p:txBody>
          <a:bodyPr/>
          <a:lstStyle/>
          <a:p>
            <a:r>
              <a:rPr lang="sr-Cyrl-CS" sz="2600" dirty="0" smtClean="0">
                <a:latin typeface="Garamond" pitchFamily="18" charset="0"/>
              </a:rPr>
              <a:t>Здравствене потребе су потребе с највишим приоритетом.</a:t>
            </a:r>
          </a:p>
          <a:p>
            <a:r>
              <a:rPr lang="sr-Cyrl-CS" sz="2600" dirty="0" smtClean="0">
                <a:latin typeface="Garamond" pitchFamily="18" charset="0"/>
              </a:rPr>
              <a:t>Различита су мишљења по питању услуга здр. службе:</a:t>
            </a:r>
          </a:p>
          <a:p>
            <a:r>
              <a:rPr lang="sr-Cyrl-CS" sz="2600" dirty="0" smtClean="0">
                <a:latin typeface="Garamond" pitchFamily="18" charset="0"/>
              </a:rPr>
              <a:t>да буду стављене становништву на располагање по принципу колективног добра(принцип солидарности и узајамности)</a:t>
            </a:r>
          </a:p>
          <a:p>
            <a:r>
              <a:rPr lang="sr-Cyrl-CS" sz="2600" dirty="0" smtClean="0">
                <a:latin typeface="Garamond" pitchFamily="18" charset="0"/>
              </a:rPr>
              <a:t>да треба да буде третирана као и свака друга услуга</a:t>
            </a:r>
            <a:endParaRPr lang="sr-Latn-CS" sz="2600" dirty="0" smtClean="0">
              <a:latin typeface="Garamond" pitchFamily="18" charset="0"/>
            </a:endParaRPr>
          </a:p>
          <a:p>
            <a:endParaRPr lang="en-US" dirty="0" smtClean="0"/>
          </a:p>
        </p:txBody>
      </p:sp>
    </p:spTree>
    <p:extLst>
      <p:ext uri="{BB962C8B-B14F-4D97-AF65-F5344CB8AC3E}">
        <p14:creationId xmlns:p14="http://schemas.microsoft.com/office/powerpoint/2010/main" val="16991603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defRPr/>
            </a:pPr>
            <a:r>
              <a:rPr lang="sr-Cyrl-CS" sz="4000" b="1" i="0" dirty="0" smtClean="0">
                <a:latin typeface="Garamond" pitchFamily="18" charset="0"/>
              </a:rPr>
              <a:t>Здравствени систем и економски систем</a:t>
            </a:r>
            <a:endParaRPr lang="en-US" sz="4000" b="1" i="0" dirty="0">
              <a:latin typeface="Garamond" pitchFamily="18" charset="0"/>
            </a:endParaRPr>
          </a:p>
        </p:txBody>
      </p:sp>
      <p:sp>
        <p:nvSpPr>
          <p:cNvPr id="31747" name="Content Placeholder 2"/>
          <p:cNvSpPr>
            <a:spLocks noGrp="1"/>
          </p:cNvSpPr>
          <p:nvPr>
            <p:ph idx="1"/>
          </p:nvPr>
        </p:nvSpPr>
        <p:spPr/>
        <p:txBody>
          <a:bodyPr/>
          <a:lstStyle/>
          <a:p>
            <a:pPr>
              <a:lnSpc>
                <a:spcPct val="80000"/>
              </a:lnSpc>
            </a:pPr>
            <a:r>
              <a:rPr lang="sr-Cyrl-CS" sz="2600" dirty="0" smtClean="0">
                <a:latin typeface="Garamond" pitchFamily="18" charset="0"/>
              </a:rPr>
              <a:t>Економски раст –побољшање животног стандарда-позитиван утицај на здравље и продужење животног века, али до одређеног нивоа.На неком степену економског развоја, даље повећање дохотка по становнику испољава све мањи утицај на здравље становништва.</a:t>
            </a:r>
          </a:p>
          <a:p>
            <a:pPr>
              <a:lnSpc>
                <a:spcPct val="80000"/>
              </a:lnSpc>
            </a:pPr>
            <a:endParaRPr lang="sr-Cyrl-CS" sz="2600" dirty="0" smtClean="0">
              <a:latin typeface="Garamond" pitchFamily="18" charset="0"/>
            </a:endParaRPr>
          </a:p>
          <a:p>
            <a:pPr>
              <a:lnSpc>
                <a:spcPct val="80000"/>
              </a:lnSpc>
            </a:pPr>
            <a:r>
              <a:rPr lang="sr-Cyrl-CS" sz="2600" dirty="0" smtClean="0">
                <a:latin typeface="Garamond" pitchFamily="18" charset="0"/>
              </a:rPr>
              <a:t>Негативни ефекти економског развоја на здравље: гојазност, саобраћајне несреће, загађење природе, виши ниво стреса)-пораст смртности од повреда, несрећа, болести срца и крвних судова, ...</a:t>
            </a:r>
            <a:endParaRPr lang="sr-Latn-CS" sz="2600" dirty="0" smtClean="0">
              <a:latin typeface="Garamond" pitchFamily="18" charset="0"/>
            </a:endParaRPr>
          </a:p>
          <a:p>
            <a:endParaRPr lang="en-US" dirty="0" smtClean="0"/>
          </a:p>
        </p:txBody>
      </p:sp>
    </p:spTree>
    <p:extLst>
      <p:ext uri="{BB962C8B-B14F-4D97-AF65-F5344CB8AC3E}">
        <p14:creationId xmlns:p14="http://schemas.microsoft.com/office/powerpoint/2010/main" val="27087489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sr-Cyrl-CS" sz="3600" b="1" i="0" dirty="0" smtClean="0">
                <a:latin typeface="Garamond" pitchFamily="18" charset="0"/>
              </a:rPr>
              <a:t>Економске неједнакости и здравље</a:t>
            </a:r>
            <a:endParaRPr lang="en-US" sz="3600" b="1" i="0" dirty="0">
              <a:latin typeface="Garamond" pitchFamily="18" charset="0"/>
            </a:endParaRPr>
          </a:p>
        </p:txBody>
      </p:sp>
      <p:sp>
        <p:nvSpPr>
          <p:cNvPr id="3" name="Content Placeholder 2"/>
          <p:cNvSpPr>
            <a:spLocks noGrp="1"/>
          </p:cNvSpPr>
          <p:nvPr>
            <p:ph idx="1"/>
          </p:nvPr>
        </p:nvSpPr>
        <p:spPr/>
        <p:txBody>
          <a:bodyPr/>
          <a:lstStyle/>
          <a:p>
            <a:pPr>
              <a:defRPr/>
            </a:pPr>
            <a:r>
              <a:rPr lang="ru-RU" dirty="0" smtClean="0">
                <a:latin typeface="Garamond" pitchFamily="18" charset="0"/>
              </a:rPr>
              <a:t>У програму СЗО Здравље за све у 21. веку разлике у здрављу које су условљене економским неједнакостима оцењене су као тешка неправда, а њихово превазилажење поставља се као важан задатак за будућност</a:t>
            </a:r>
          </a:p>
          <a:p>
            <a:pPr marL="0" indent="0">
              <a:buFont typeface="Monotype Sorts" pitchFamily="2" charset="2"/>
              <a:buNone/>
              <a:defRPr/>
            </a:pPr>
            <a:endParaRPr lang="en-US" dirty="0"/>
          </a:p>
        </p:txBody>
      </p:sp>
    </p:spTree>
    <p:extLst>
      <p:ext uri="{BB962C8B-B14F-4D97-AF65-F5344CB8AC3E}">
        <p14:creationId xmlns:p14="http://schemas.microsoft.com/office/powerpoint/2010/main" val="38831918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4339"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3316" name="Rectangle 4"/>
          <p:cNvSpPr>
            <a:spLocks noGrp="1" noChangeArrowheads="1"/>
          </p:cNvSpPr>
          <p:nvPr>
            <p:ph type="title"/>
          </p:nvPr>
        </p:nvSpPr>
        <p:spPr>
          <a:xfrm>
            <a:off x="457200" y="274638"/>
            <a:ext cx="8229600" cy="1296987"/>
          </a:xfrm>
        </p:spPr>
        <p:txBody>
          <a:bodyPr rtlCol="0">
            <a:normAutofit/>
          </a:bodyPr>
          <a:lstStyle/>
          <a:p>
            <a:pPr eaLnBrk="1" fontAlgn="auto" hangingPunct="1">
              <a:spcAft>
                <a:spcPts val="0"/>
              </a:spcAft>
              <a:defRPr/>
            </a:pPr>
            <a:r>
              <a:rPr lang="sr-Cyrl-BA" b="1" dirty="0" smtClean="0">
                <a:latin typeface="Garamond" pitchFamily="18" charset="0"/>
                <a:cs typeface="Tahoma" pitchFamily="34" charset="0"/>
              </a:rPr>
              <a:t>Поглед на свет економисте</a:t>
            </a:r>
            <a:r>
              <a:rPr lang="en-US" b="1" dirty="0" smtClean="0">
                <a:latin typeface="Garamond" pitchFamily="18" charset="0"/>
                <a:cs typeface="Tahoma" pitchFamily="34" charset="0"/>
              </a:rPr>
              <a:t>...</a:t>
            </a:r>
          </a:p>
        </p:txBody>
      </p:sp>
      <p:sp>
        <p:nvSpPr>
          <p:cNvPr id="781317" name="Rectangle 5"/>
          <p:cNvSpPr>
            <a:spLocks noGrp="1" noChangeArrowheads="1"/>
          </p:cNvSpPr>
          <p:nvPr>
            <p:ph type="body" idx="1"/>
          </p:nvPr>
        </p:nvSpPr>
        <p:spPr>
          <a:xfrm>
            <a:off x="2178340" y="1854994"/>
            <a:ext cx="6396037" cy="4214812"/>
          </a:xfrm>
        </p:spPr>
        <p:txBody>
          <a:bodyPr/>
          <a:lstStyle/>
          <a:p>
            <a:pPr>
              <a:spcAft>
                <a:spcPct val="20000"/>
              </a:spcAft>
            </a:pPr>
            <a:r>
              <a:rPr lang="sr-Cyrl-CS" dirty="0">
                <a:latin typeface="Garamond" pitchFamily="18" charset="0"/>
                <a:cs typeface="Tahoma" pitchFamily="34" charset="0"/>
              </a:rPr>
              <a:t>Песимиста: Боца је ½ празна</a:t>
            </a:r>
          </a:p>
          <a:p>
            <a:pPr>
              <a:spcAft>
                <a:spcPct val="20000"/>
              </a:spcAft>
            </a:pPr>
            <a:r>
              <a:rPr lang="sr-Cyrl-CS" dirty="0">
                <a:latin typeface="Garamond" pitchFamily="18" charset="0"/>
                <a:cs typeface="Tahoma" pitchFamily="34" charset="0"/>
              </a:rPr>
              <a:t>Оптимиста:   Боца ½ пуна</a:t>
            </a:r>
          </a:p>
          <a:p>
            <a:pPr>
              <a:spcAft>
                <a:spcPct val="20000"/>
              </a:spcAft>
            </a:pPr>
            <a:r>
              <a:rPr lang="sr-Cyrl-CS" dirty="0">
                <a:latin typeface="Garamond" pitchFamily="18" charset="0"/>
                <a:cs typeface="Tahoma" pitchFamily="34" charset="0"/>
              </a:rPr>
              <a:t>Економиста: Боца је  ½ изгубљена</a:t>
            </a:r>
            <a:endParaRPr lang="en-GB" dirty="0" smtClean="0">
              <a:latin typeface="Garamond" pitchFamily="18" charset="0"/>
              <a:cs typeface="Tahoma" pitchFamily="34" charset="0"/>
            </a:endParaRPr>
          </a:p>
          <a:p>
            <a:pPr algn="ctr" eaLnBrk="1" hangingPunct="1">
              <a:buFont typeface="Monotype Sorts"/>
              <a:buNone/>
            </a:pPr>
            <a:r>
              <a:rPr lang="sr-Latn-CS" b="1" dirty="0" smtClean="0">
                <a:latin typeface="Tahoma" pitchFamily="34" charset="0"/>
                <a:cs typeface="Tahoma" pitchFamily="34" charset="0"/>
              </a:rPr>
              <a:t>			</a:t>
            </a:r>
            <a:endParaRPr lang="sr-Cyrl-BA" b="1" dirty="0" smtClean="0">
              <a:latin typeface="Tahoma" pitchFamily="34" charset="0"/>
              <a:cs typeface="Tahoma" pitchFamily="34" charset="0"/>
            </a:endParaRPr>
          </a:p>
          <a:p>
            <a:pPr algn="ctr" eaLnBrk="1" hangingPunct="1">
              <a:buFont typeface="Monotype Sorts"/>
              <a:buNone/>
            </a:pPr>
            <a:r>
              <a:rPr lang="sr-Cyrl-BA" b="1" dirty="0">
                <a:latin typeface="Tahoma" pitchFamily="34" charset="0"/>
                <a:cs typeface="Tahoma" pitchFamily="34" charset="0"/>
              </a:rPr>
              <a:t> </a:t>
            </a:r>
            <a:r>
              <a:rPr lang="sr-Cyrl-BA" b="1" dirty="0" smtClean="0">
                <a:latin typeface="Tahoma" pitchFamily="34" charset="0"/>
                <a:cs typeface="Tahoma" pitchFamily="34" charset="0"/>
              </a:rPr>
              <a:t>            </a:t>
            </a:r>
            <a:r>
              <a:rPr lang="sr-Cyrl-BA" b="1" dirty="0" smtClean="0">
                <a:solidFill>
                  <a:srgbClr val="C00000"/>
                </a:solidFill>
                <a:latin typeface="Garamond" pitchFamily="18" charset="0"/>
                <a:cs typeface="Tahoma" pitchFamily="34" charset="0"/>
              </a:rPr>
              <a:t>неефикасност</a:t>
            </a:r>
            <a:r>
              <a:rPr lang="en-GB" b="1" dirty="0" smtClean="0">
                <a:solidFill>
                  <a:srgbClr val="C00000"/>
                </a:solidFill>
                <a:latin typeface="Garamond" pitchFamily="18" charset="0"/>
                <a:cs typeface="Tahoma" pitchFamily="34" charset="0"/>
              </a:rPr>
              <a:t>!</a:t>
            </a:r>
          </a:p>
        </p:txBody>
      </p:sp>
      <p:grpSp>
        <p:nvGrpSpPr>
          <p:cNvPr id="14342" name="Group 19"/>
          <p:cNvGrpSpPr>
            <a:grpSpLocks/>
          </p:cNvGrpSpPr>
          <p:nvPr/>
        </p:nvGrpSpPr>
        <p:grpSpPr bwMode="auto">
          <a:xfrm>
            <a:off x="977900" y="2211388"/>
            <a:ext cx="1147763" cy="3119437"/>
            <a:chOff x="463" y="486"/>
            <a:chExt cx="852" cy="3374"/>
          </a:xfrm>
        </p:grpSpPr>
        <p:sp>
          <p:nvSpPr>
            <p:cNvPr id="14360" name="Freeform 20"/>
            <p:cNvSpPr>
              <a:spLocks/>
            </p:cNvSpPr>
            <p:nvPr/>
          </p:nvSpPr>
          <p:spPr bwMode="auto">
            <a:xfrm>
              <a:off x="519" y="486"/>
              <a:ext cx="796" cy="3274"/>
            </a:xfrm>
            <a:custGeom>
              <a:avLst/>
              <a:gdLst>
                <a:gd name="T0" fmla="*/ 258 w 796"/>
                <a:gd name="T1" fmla="*/ 764 h 3274"/>
                <a:gd name="T2" fmla="*/ 266 w 796"/>
                <a:gd name="T3" fmla="*/ 542 h 3274"/>
                <a:gd name="T4" fmla="*/ 276 w 796"/>
                <a:gd name="T5" fmla="*/ 255 h 3274"/>
                <a:gd name="T6" fmla="*/ 228 w 796"/>
                <a:gd name="T7" fmla="*/ 51 h 3274"/>
                <a:gd name="T8" fmla="*/ 294 w 796"/>
                <a:gd name="T9" fmla="*/ 15 h 3274"/>
                <a:gd name="T10" fmla="*/ 380 w 796"/>
                <a:gd name="T11" fmla="*/ 0 h 3274"/>
                <a:gd name="T12" fmla="*/ 469 w 796"/>
                <a:gd name="T13" fmla="*/ 10 h 3274"/>
                <a:gd name="T14" fmla="*/ 539 w 796"/>
                <a:gd name="T15" fmla="*/ 43 h 3274"/>
                <a:gd name="T16" fmla="*/ 497 w 796"/>
                <a:gd name="T17" fmla="*/ 253 h 3274"/>
                <a:gd name="T18" fmla="*/ 508 w 796"/>
                <a:gd name="T19" fmla="*/ 451 h 3274"/>
                <a:gd name="T20" fmla="*/ 516 w 796"/>
                <a:gd name="T21" fmla="*/ 606 h 3274"/>
                <a:gd name="T22" fmla="*/ 568 w 796"/>
                <a:gd name="T23" fmla="*/ 1302 h 3274"/>
                <a:gd name="T24" fmla="*/ 615 w 796"/>
                <a:gd name="T25" fmla="*/ 1362 h 3274"/>
                <a:gd name="T26" fmla="*/ 677 w 796"/>
                <a:gd name="T27" fmla="*/ 1426 h 3274"/>
                <a:gd name="T28" fmla="*/ 730 w 796"/>
                <a:gd name="T29" fmla="*/ 1494 h 3274"/>
                <a:gd name="T30" fmla="*/ 750 w 796"/>
                <a:gd name="T31" fmla="*/ 1563 h 3274"/>
                <a:gd name="T32" fmla="*/ 760 w 796"/>
                <a:gd name="T33" fmla="*/ 1674 h 3274"/>
                <a:gd name="T34" fmla="*/ 769 w 796"/>
                <a:gd name="T35" fmla="*/ 1769 h 3274"/>
                <a:gd name="T36" fmla="*/ 769 w 796"/>
                <a:gd name="T37" fmla="*/ 1815 h 3274"/>
                <a:gd name="T38" fmla="*/ 772 w 796"/>
                <a:gd name="T39" fmla="*/ 1852 h 3274"/>
                <a:gd name="T40" fmla="*/ 776 w 796"/>
                <a:gd name="T41" fmla="*/ 1879 h 3274"/>
                <a:gd name="T42" fmla="*/ 776 w 796"/>
                <a:gd name="T43" fmla="*/ 1961 h 3274"/>
                <a:gd name="T44" fmla="*/ 781 w 796"/>
                <a:gd name="T45" fmla="*/ 2105 h 3274"/>
                <a:gd name="T46" fmla="*/ 783 w 796"/>
                <a:gd name="T47" fmla="*/ 2255 h 3274"/>
                <a:gd name="T48" fmla="*/ 786 w 796"/>
                <a:gd name="T49" fmla="*/ 2408 h 3274"/>
                <a:gd name="T50" fmla="*/ 790 w 796"/>
                <a:gd name="T51" fmla="*/ 2614 h 3274"/>
                <a:gd name="T52" fmla="*/ 791 w 796"/>
                <a:gd name="T53" fmla="*/ 2853 h 3274"/>
                <a:gd name="T54" fmla="*/ 794 w 796"/>
                <a:gd name="T55" fmla="*/ 3038 h 3274"/>
                <a:gd name="T56" fmla="*/ 795 w 796"/>
                <a:gd name="T57" fmla="*/ 3143 h 3274"/>
                <a:gd name="T58" fmla="*/ 762 w 796"/>
                <a:gd name="T59" fmla="*/ 3178 h 3274"/>
                <a:gd name="T60" fmla="*/ 678 w 796"/>
                <a:gd name="T61" fmla="*/ 3212 h 3274"/>
                <a:gd name="T62" fmla="*/ 577 w 796"/>
                <a:gd name="T63" fmla="*/ 3240 h 3274"/>
                <a:gd name="T64" fmla="*/ 468 w 796"/>
                <a:gd name="T65" fmla="*/ 3262 h 3274"/>
                <a:gd name="T66" fmla="*/ 357 w 796"/>
                <a:gd name="T67" fmla="*/ 3273 h 3274"/>
                <a:gd name="T68" fmla="*/ 247 w 796"/>
                <a:gd name="T69" fmla="*/ 3272 h 3274"/>
                <a:gd name="T70" fmla="*/ 147 w 796"/>
                <a:gd name="T71" fmla="*/ 3264 h 3274"/>
                <a:gd name="T72" fmla="*/ 60 w 796"/>
                <a:gd name="T73" fmla="*/ 3244 h 3274"/>
                <a:gd name="T74" fmla="*/ 23 w 796"/>
                <a:gd name="T75" fmla="*/ 3221 h 3274"/>
                <a:gd name="T76" fmla="*/ 22 w 796"/>
                <a:gd name="T77" fmla="*/ 3162 h 3274"/>
                <a:gd name="T78" fmla="*/ 22 w 796"/>
                <a:gd name="T79" fmla="*/ 3053 h 3274"/>
                <a:gd name="T80" fmla="*/ 18 w 796"/>
                <a:gd name="T81" fmla="*/ 2907 h 3274"/>
                <a:gd name="T82" fmla="*/ 15 w 796"/>
                <a:gd name="T83" fmla="*/ 2735 h 3274"/>
                <a:gd name="T84" fmla="*/ 12 w 796"/>
                <a:gd name="T85" fmla="*/ 2548 h 3274"/>
                <a:gd name="T86" fmla="*/ 9 w 796"/>
                <a:gd name="T87" fmla="*/ 2354 h 3274"/>
                <a:gd name="T88" fmla="*/ 5 w 796"/>
                <a:gd name="T89" fmla="*/ 2174 h 3274"/>
                <a:gd name="T90" fmla="*/ 3 w 796"/>
                <a:gd name="T91" fmla="*/ 2058 h 3274"/>
                <a:gd name="T92" fmla="*/ 1 w 796"/>
                <a:gd name="T93" fmla="*/ 1991 h 3274"/>
                <a:gd name="T94" fmla="*/ 4 w 796"/>
                <a:gd name="T95" fmla="*/ 1947 h 3274"/>
                <a:gd name="T96" fmla="*/ 2 w 796"/>
                <a:gd name="T97" fmla="*/ 1913 h 3274"/>
                <a:gd name="T98" fmla="*/ 1 w 796"/>
                <a:gd name="T99" fmla="*/ 1868 h 3274"/>
                <a:gd name="T100" fmla="*/ 0 w 796"/>
                <a:gd name="T101" fmla="*/ 1826 h 3274"/>
                <a:gd name="T102" fmla="*/ 1 w 796"/>
                <a:gd name="T103" fmla="*/ 1734 h 3274"/>
                <a:gd name="T104" fmla="*/ 43 w 796"/>
                <a:gd name="T105" fmla="*/ 1558 h 3274"/>
                <a:gd name="T106" fmla="*/ 129 w 796"/>
                <a:gd name="T107" fmla="*/ 1408 h 3274"/>
                <a:gd name="T108" fmla="*/ 212 w 796"/>
                <a:gd name="T109" fmla="*/ 1304 h 32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96"/>
                <a:gd name="T166" fmla="*/ 0 h 3274"/>
                <a:gd name="T167" fmla="*/ 796 w 796"/>
                <a:gd name="T168" fmla="*/ 3274 h 327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96" h="3274">
                  <a:moveTo>
                    <a:pt x="239" y="1268"/>
                  </a:moveTo>
                  <a:lnTo>
                    <a:pt x="258" y="764"/>
                  </a:lnTo>
                  <a:lnTo>
                    <a:pt x="265" y="583"/>
                  </a:lnTo>
                  <a:lnTo>
                    <a:pt x="266" y="542"/>
                  </a:lnTo>
                  <a:lnTo>
                    <a:pt x="266" y="494"/>
                  </a:lnTo>
                  <a:lnTo>
                    <a:pt x="276" y="255"/>
                  </a:lnTo>
                  <a:lnTo>
                    <a:pt x="299" y="203"/>
                  </a:lnTo>
                  <a:lnTo>
                    <a:pt x="228" y="51"/>
                  </a:lnTo>
                  <a:lnTo>
                    <a:pt x="256" y="29"/>
                  </a:lnTo>
                  <a:lnTo>
                    <a:pt x="294" y="15"/>
                  </a:lnTo>
                  <a:lnTo>
                    <a:pt x="333" y="5"/>
                  </a:lnTo>
                  <a:lnTo>
                    <a:pt x="380" y="0"/>
                  </a:lnTo>
                  <a:lnTo>
                    <a:pt x="422" y="4"/>
                  </a:lnTo>
                  <a:lnTo>
                    <a:pt x="469" y="10"/>
                  </a:lnTo>
                  <a:lnTo>
                    <a:pt x="504" y="24"/>
                  </a:lnTo>
                  <a:lnTo>
                    <a:pt x="539" y="43"/>
                  </a:lnTo>
                  <a:lnTo>
                    <a:pt x="486" y="197"/>
                  </a:lnTo>
                  <a:lnTo>
                    <a:pt x="497" y="253"/>
                  </a:lnTo>
                  <a:lnTo>
                    <a:pt x="507" y="394"/>
                  </a:lnTo>
                  <a:lnTo>
                    <a:pt x="508" y="451"/>
                  </a:lnTo>
                  <a:lnTo>
                    <a:pt x="513" y="496"/>
                  </a:lnTo>
                  <a:lnTo>
                    <a:pt x="516" y="606"/>
                  </a:lnTo>
                  <a:lnTo>
                    <a:pt x="556" y="1277"/>
                  </a:lnTo>
                  <a:lnTo>
                    <a:pt x="568" y="1302"/>
                  </a:lnTo>
                  <a:lnTo>
                    <a:pt x="588" y="1330"/>
                  </a:lnTo>
                  <a:lnTo>
                    <a:pt x="615" y="1362"/>
                  </a:lnTo>
                  <a:lnTo>
                    <a:pt x="646" y="1393"/>
                  </a:lnTo>
                  <a:lnTo>
                    <a:pt x="677" y="1426"/>
                  </a:lnTo>
                  <a:lnTo>
                    <a:pt x="707" y="1460"/>
                  </a:lnTo>
                  <a:lnTo>
                    <a:pt x="730" y="1494"/>
                  </a:lnTo>
                  <a:lnTo>
                    <a:pt x="744" y="1531"/>
                  </a:lnTo>
                  <a:lnTo>
                    <a:pt x="750" y="1563"/>
                  </a:lnTo>
                  <a:lnTo>
                    <a:pt x="758" y="1609"/>
                  </a:lnTo>
                  <a:lnTo>
                    <a:pt x="760" y="1674"/>
                  </a:lnTo>
                  <a:lnTo>
                    <a:pt x="767" y="1750"/>
                  </a:lnTo>
                  <a:lnTo>
                    <a:pt x="769" y="1769"/>
                  </a:lnTo>
                  <a:lnTo>
                    <a:pt x="769" y="1791"/>
                  </a:lnTo>
                  <a:lnTo>
                    <a:pt x="769" y="1815"/>
                  </a:lnTo>
                  <a:lnTo>
                    <a:pt x="770" y="1837"/>
                  </a:lnTo>
                  <a:lnTo>
                    <a:pt x="772" y="1852"/>
                  </a:lnTo>
                  <a:lnTo>
                    <a:pt x="773" y="1864"/>
                  </a:lnTo>
                  <a:lnTo>
                    <a:pt x="776" y="1879"/>
                  </a:lnTo>
                  <a:lnTo>
                    <a:pt x="776" y="1894"/>
                  </a:lnTo>
                  <a:lnTo>
                    <a:pt x="776" y="1961"/>
                  </a:lnTo>
                  <a:lnTo>
                    <a:pt x="777" y="2032"/>
                  </a:lnTo>
                  <a:lnTo>
                    <a:pt x="781" y="2105"/>
                  </a:lnTo>
                  <a:lnTo>
                    <a:pt x="782" y="2180"/>
                  </a:lnTo>
                  <a:lnTo>
                    <a:pt x="783" y="2255"/>
                  </a:lnTo>
                  <a:lnTo>
                    <a:pt x="786" y="2333"/>
                  </a:lnTo>
                  <a:lnTo>
                    <a:pt x="786" y="2408"/>
                  </a:lnTo>
                  <a:lnTo>
                    <a:pt x="789" y="2483"/>
                  </a:lnTo>
                  <a:lnTo>
                    <a:pt x="790" y="2614"/>
                  </a:lnTo>
                  <a:lnTo>
                    <a:pt x="792" y="2741"/>
                  </a:lnTo>
                  <a:lnTo>
                    <a:pt x="791" y="2853"/>
                  </a:lnTo>
                  <a:lnTo>
                    <a:pt x="793" y="2954"/>
                  </a:lnTo>
                  <a:lnTo>
                    <a:pt x="794" y="3038"/>
                  </a:lnTo>
                  <a:lnTo>
                    <a:pt x="794" y="3102"/>
                  </a:lnTo>
                  <a:lnTo>
                    <a:pt x="795" y="3143"/>
                  </a:lnTo>
                  <a:lnTo>
                    <a:pt x="795" y="3158"/>
                  </a:lnTo>
                  <a:lnTo>
                    <a:pt x="762" y="3178"/>
                  </a:lnTo>
                  <a:lnTo>
                    <a:pt x="720" y="3195"/>
                  </a:lnTo>
                  <a:lnTo>
                    <a:pt x="678" y="3212"/>
                  </a:lnTo>
                  <a:lnTo>
                    <a:pt x="629" y="3226"/>
                  </a:lnTo>
                  <a:lnTo>
                    <a:pt x="577" y="3240"/>
                  </a:lnTo>
                  <a:lnTo>
                    <a:pt x="525" y="3253"/>
                  </a:lnTo>
                  <a:lnTo>
                    <a:pt x="468" y="3262"/>
                  </a:lnTo>
                  <a:lnTo>
                    <a:pt x="414" y="3267"/>
                  </a:lnTo>
                  <a:lnTo>
                    <a:pt x="357" y="3273"/>
                  </a:lnTo>
                  <a:lnTo>
                    <a:pt x="301" y="3273"/>
                  </a:lnTo>
                  <a:lnTo>
                    <a:pt x="247" y="3272"/>
                  </a:lnTo>
                  <a:lnTo>
                    <a:pt x="197" y="3271"/>
                  </a:lnTo>
                  <a:lnTo>
                    <a:pt x="147" y="3264"/>
                  </a:lnTo>
                  <a:lnTo>
                    <a:pt x="101" y="3257"/>
                  </a:lnTo>
                  <a:lnTo>
                    <a:pt x="60" y="3244"/>
                  </a:lnTo>
                  <a:lnTo>
                    <a:pt x="24" y="3229"/>
                  </a:lnTo>
                  <a:lnTo>
                    <a:pt x="23" y="3221"/>
                  </a:lnTo>
                  <a:lnTo>
                    <a:pt x="22" y="3198"/>
                  </a:lnTo>
                  <a:lnTo>
                    <a:pt x="22" y="3162"/>
                  </a:lnTo>
                  <a:lnTo>
                    <a:pt x="23" y="3113"/>
                  </a:lnTo>
                  <a:lnTo>
                    <a:pt x="22" y="3053"/>
                  </a:lnTo>
                  <a:lnTo>
                    <a:pt x="20" y="2986"/>
                  </a:lnTo>
                  <a:lnTo>
                    <a:pt x="18" y="2907"/>
                  </a:lnTo>
                  <a:lnTo>
                    <a:pt x="18" y="2825"/>
                  </a:lnTo>
                  <a:lnTo>
                    <a:pt x="15" y="2735"/>
                  </a:lnTo>
                  <a:lnTo>
                    <a:pt x="14" y="2642"/>
                  </a:lnTo>
                  <a:lnTo>
                    <a:pt x="12" y="2548"/>
                  </a:lnTo>
                  <a:lnTo>
                    <a:pt x="13" y="2451"/>
                  </a:lnTo>
                  <a:lnTo>
                    <a:pt x="9" y="2354"/>
                  </a:lnTo>
                  <a:lnTo>
                    <a:pt x="7" y="2263"/>
                  </a:lnTo>
                  <a:lnTo>
                    <a:pt x="5" y="2174"/>
                  </a:lnTo>
                  <a:lnTo>
                    <a:pt x="4" y="2092"/>
                  </a:lnTo>
                  <a:lnTo>
                    <a:pt x="3" y="2058"/>
                  </a:lnTo>
                  <a:lnTo>
                    <a:pt x="1" y="2025"/>
                  </a:lnTo>
                  <a:lnTo>
                    <a:pt x="1" y="1991"/>
                  </a:lnTo>
                  <a:lnTo>
                    <a:pt x="3" y="1961"/>
                  </a:lnTo>
                  <a:lnTo>
                    <a:pt x="4" y="1947"/>
                  </a:lnTo>
                  <a:lnTo>
                    <a:pt x="2" y="1927"/>
                  </a:lnTo>
                  <a:lnTo>
                    <a:pt x="2" y="1913"/>
                  </a:lnTo>
                  <a:lnTo>
                    <a:pt x="0" y="1897"/>
                  </a:lnTo>
                  <a:lnTo>
                    <a:pt x="1" y="1868"/>
                  </a:lnTo>
                  <a:lnTo>
                    <a:pt x="0" y="1846"/>
                  </a:lnTo>
                  <a:lnTo>
                    <a:pt x="0" y="1826"/>
                  </a:lnTo>
                  <a:lnTo>
                    <a:pt x="0" y="1815"/>
                  </a:lnTo>
                  <a:lnTo>
                    <a:pt x="1" y="1734"/>
                  </a:lnTo>
                  <a:lnTo>
                    <a:pt x="17" y="1645"/>
                  </a:lnTo>
                  <a:lnTo>
                    <a:pt x="43" y="1558"/>
                  </a:lnTo>
                  <a:lnTo>
                    <a:pt x="85" y="1473"/>
                  </a:lnTo>
                  <a:lnTo>
                    <a:pt x="129" y="1408"/>
                  </a:lnTo>
                  <a:lnTo>
                    <a:pt x="173" y="1352"/>
                  </a:lnTo>
                  <a:lnTo>
                    <a:pt x="212" y="1304"/>
                  </a:lnTo>
                  <a:lnTo>
                    <a:pt x="239" y="1268"/>
                  </a:lnTo>
                </a:path>
              </a:pathLst>
            </a:custGeom>
            <a:solidFill>
              <a:srgbClr val="000000"/>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grpSp>
          <p:nvGrpSpPr>
            <p:cNvPr id="14361" name="Group 21"/>
            <p:cNvGrpSpPr>
              <a:grpSpLocks/>
            </p:cNvGrpSpPr>
            <p:nvPr/>
          </p:nvGrpSpPr>
          <p:grpSpPr bwMode="auto">
            <a:xfrm>
              <a:off x="1021" y="3511"/>
              <a:ext cx="286" cy="241"/>
              <a:chOff x="1021" y="3511"/>
              <a:chExt cx="286" cy="241"/>
            </a:xfrm>
          </p:grpSpPr>
          <p:sp>
            <p:nvSpPr>
              <p:cNvPr id="14364" name="Arc 22"/>
              <p:cNvSpPr>
                <a:spLocks/>
              </p:cNvSpPr>
              <p:nvPr/>
            </p:nvSpPr>
            <p:spPr bwMode="auto">
              <a:xfrm>
                <a:off x="1021" y="3655"/>
                <a:ext cx="285" cy="9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wrap="none" anchor="ctr"/>
              <a:lstStyle/>
              <a:p>
                <a:endParaRPr lang="sr-Cyrl-RS"/>
              </a:p>
            </p:txBody>
          </p:sp>
          <p:sp>
            <p:nvSpPr>
              <p:cNvPr id="14365" name="Freeform 23"/>
              <p:cNvSpPr>
                <a:spLocks/>
              </p:cNvSpPr>
              <p:nvPr/>
            </p:nvSpPr>
            <p:spPr bwMode="auto">
              <a:xfrm>
                <a:off x="1021" y="3511"/>
                <a:ext cx="286" cy="241"/>
              </a:xfrm>
              <a:custGeom>
                <a:avLst/>
                <a:gdLst>
                  <a:gd name="T0" fmla="*/ 285 w 286"/>
                  <a:gd name="T1" fmla="*/ 144 h 241"/>
                  <a:gd name="T2" fmla="*/ 285 w 286"/>
                  <a:gd name="T3" fmla="*/ 0 h 241"/>
                  <a:gd name="T4" fmla="*/ 0 w 286"/>
                  <a:gd name="T5" fmla="*/ 240 h 241"/>
                  <a:gd name="T6" fmla="*/ 0 60000 65536"/>
                  <a:gd name="T7" fmla="*/ 0 60000 65536"/>
                  <a:gd name="T8" fmla="*/ 0 60000 65536"/>
                  <a:gd name="T9" fmla="*/ 0 w 286"/>
                  <a:gd name="T10" fmla="*/ 0 h 241"/>
                  <a:gd name="T11" fmla="*/ 286 w 286"/>
                  <a:gd name="T12" fmla="*/ 241 h 241"/>
                </a:gdLst>
                <a:ahLst/>
                <a:cxnLst>
                  <a:cxn ang="T6">
                    <a:pos x="T0" y="T1"/>
                  </a:cxn>
                  <a:cxn ang="T7">
                    <a:pos x="T2" y="T3"/>
                  </a:cxn>
                  <a:cxn ang="T8">
                    <a:pos x="T4" y="T5"/>
                  </a:cxn>
                </a:cxnLst>
                <a:rect l="T9" t="T10" r="T11" b="T12"/>
                <a:pathLst>
                  <a:path w="286" h="241">
                    <a:moveTo>
                      <a:pt x="285" y="144"/>
                    </a:moveTo>
                    <a:lnTo>
                      <a:pt x="285" y="0"/>
                    </a:lnTo>
                    <a:lnTo>
                      <a:pt x="0" y="240"/>
                    </a:lnTo>
                  </a:path>
                </a:pathLst>
              </a:custGeom>
              <a:solidFill>
                <a:schemeClr val="tx1"/>
              </a:solidFill>
              <a:ln>
                <a:noFill/>
              </a:ln>
              <a:extLst>
                <a:ext uri="{91240B29-F687-4F45-9708-019B960494DF}">
                  <a14:hiddenLine xmlns:a14="http://schemas.microsoft.com/office/drawing/2010/main" w="0" cap="rnd">
                    <a:solidFill>
                      <a:srgbClr val="000000"/>
                    </a:solidFill>
                    <a:round/>
                    <a:headEnd type="none" w="sm" len="sm"/>
                    <a:tailEnd type="none" w="sm" len="sm"/>
                  </a14:hiddenLine>
                </a:ext>
              </a:extLst>
            </p:spPr>
            <p:txBody>
              <a:bodyPr/>
              <a:lstStyle/>
              <a:p>
                <a:endParaRPr lang="sr-Cyrl-RS"/>
              </a:p>
            </p:txBody>
          </p:sp>
          <p:sp>
            <p:nvSpPr>
              <p:cNvPr id="14366" name="Freeform 24"/>
              <p:cNvSpPr>
                <a:spLocks/>
              </p:cNvSpPr>
              <p:nvPr/>
            </p:nvSpPr>
            <p:spPr bwMode="auto">
              <a:xfrm>
                <a:off x="1049" y="3655"/>
                <a:ext cx="258" cy="81"/>
              </a:xfrm>
              <a:custGeom>
                <a:avLst/>
                <a:gdLst>
                  <a:gd name="T0" fmla="*/ 257 w 258"/>
                  <a:gd name="T1" fmla="*/ 0 h 81"/>
                  <a:gd name="T2" fmla="*/ 241 w 258"/>
                  <a:gd name="T3" fmla="*/ 12 h 81"/>
                  <a:gd name="T4" fmla="*/ 233 w 258"/>
                  <a:gd name="T5" fmla="*/ 24 h 81"/>
                  <a:gd name="T6" fmla="*/ 221 w 258"/>
                  <a:gd name="T7" fmla="*/ 32 h 81"/>
                  <a:gd name="T8" fmla="*/ 209 w 258"/>
                  <a:gd name="T9" fmla="*/ 36 h 81"/>
                  <a:gd name="T10" fmla="*/ 201 w 258"/>
                  <a:gd name="T11" fmla="*/ 48 h 81"/>
                  <a:gd name="T12" fmla="*/ 189 w 258"/>
                  <a:gd name="T13" fmla="*/ 52 h 81"/>
                  <a:gd name="T14" fmla="*/ 177 w 258"/>
                  <a:gd name="T15" fmla="*/ 56 h 81"/>
                  <a:gd name="T16" fmla="*/ 166 w 258"/>
                  <a:gd name="T17" fmla="*/ 56 h 81"/>
                  <a:gd name="T18" fmla="*/ 154 w 258"/>
                  <a:gd name="T19" fmla="*/ 56 h 81"/>
                  <a:gd name="T20" fmla="*/ 142 w 258"/>
                  <a:gd name="T21" fmla="*/ 64 h 81"/>
                  <a:gd name="T22" fmla="*/ 130 w 258"/>
                  <a:gd name="T23" fmla="*/ 68 h 81"/>
                  <a:gd name="T24" fmla="*/ 118 w 258"/>
                  <a:gd name="T25" fmla="*/ 68 h 81"/>
                  <a:gd name="T26" fmla="*/ 106 w 258"/>
                  <a:gd name="T27" fmla="*/ 68 h 81"/>
                  <a:gd name="T28" fmla="*/ 94 w 258"/>
                  <a:gd name="T29" fmla="*/ 72 h 81"/>
                  <a:gd name="T30" fmla="*/ 83 w 258"/>
                  <a:gd name="T31" fmla="*/ 76 h 81"/>
                  <a:gd name="T32" fmla="*/ 71 w 258"/>
                  <a:gd name="T33" fmla="*/ 76 h 81"/>
                  <a:gd name="T34" fmla="*/ 59 w 258"/>
                  <a:gd name="T35" fmla="*/ 76 h 81"/>
                  <a:gd name="T36" fmla="*/ 47 w 258"/>
                  <a:gd name="T37" fmla="*/ 76 h 81"/>
                  <a:gd name="T38" fmla="*/ 35 w 258"/>
                  <a:gd name="T39" fmla="*/ 76 h 81"/>
                  <a:gd name="T40" fmla="*/ 23 w 258"/>
                  <a:gd name="T41" fmla="*/ 76 h 81"/>
                  <a:gd name="T42" fmla="*/ 11 w 258"/>
                  <a:gd name="T43" fmla="*/ 80 h 81"/>
                  <a:gd name="T44" fmla="*/ 0 w 258"/>
                  <a:gd name="T45" fmla="*/ 80 h 81"/>
                  <a:gd name="T46" fmla="*/ 11 w 258"/>
                  <a:gd name="T47" fmla="*/ 76 h 81"/>
                  <a:gd name="T48" fmla="*/ 23 w 258"/>
                  <a:gd name="T49" fmla="*/ 68 h 81"/>
                  <a:gd name="T50" fmla="*/ 35 w 258"/>
                  <a:gd name="T51" fmla="*/ 60 h 81"/>
                  <a:gd name="T52" fmla="*/ 47 w 258"/>
                  <a:gd name="T53" fmla="*/ 52 h 81"/>
                  <a:gd name="T54" fmla="*/ 59 w 258"/>
                  <a:gd name="T55" fmla="*/ 52 h 81"/>
                  <a:gd name="T56" fmla="*/ 71 w 258"/>
                  <a:gd name="T57" fmla="*/ 44 h 81"/>
                  <a:gd name="T58" fmla="*/ 83 w 258"/>
                  <a:gd name="T59" fmla="*/ 40 h 81"/>
                  <a:gd name="T60" fmla="*/ 94 w 258"/>
                  <a:gd name="T61" fmla="*/ 40 h 81"/>
                  <a:gd name="T62" fmla="*/ 106 w 258"/>
                  <a:gd name="T63" fmla="*/ 36 h 81"/>
                  <a:gd name="T64" fmla="*/ 118 w 258"/>
                  <a:gd name="T65" fmla="*/ 32 h 81"/>
                  <a:gd name="T66" fmla="*/ 130 w 258"/>
                  <a:gd name="T67" fmla="*/ 28 h 81"/>
                  <a:gd name="T68" fmla="*/ 142 w 258"/>
                  <a:gd name="T69" fmla="*/ 24 h 81"/>
                  <a:gd name="T70" fmla="*/ 154 w 258"/>
                  <a:gd name="T71" fmla="*/ 24 h 81"/>
                  <a:gd name="T72" fmla="*/ 166 w 258"/>
                  <a:gd name="T73" fmla="*/ 20 h 81"/>
                  <a:gd name="T74" fmla="*/ 181 w 258"/>
                  <a:gd name="T75" fmla="*/ 12 h 81"/>
                  <a:gd name="T76" fmla="*/ 193 w 258"/>
                  <a:gd name="T77" fmla="*/ 4 h 81"/>
                  <a:gd name="T78" fmla="*/ 205 w 258"/>
                  <a:gd name="T79" fmla="*/ 0 h 81"/>
                  <a:gd name="T80" fmla="*/ 217 w 258"/>
                  <a:gd name="T81" fmla="*/ 0 h 81"/>
                  <a:gd name="T82" fmla="*/ 229 w 258"/>
                  <a:gd name="T83" fmla="*/ 0 h 81"/>
                  <a:gd name="T84" fmla="*/ 241 w 258"/>
                  <a:gd name="T85" fmla="*/ 0 h 81"/>
                  <a:gd name="T86" fmla="*/ 257 w 258"/>
                  <a:gd name="T87" fmla="*/ 0 h 8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58"/>
                  <a:gd name="T133" fmla="*/ 0 h 81"/>
                  <a:gd name="T134" fmla="*/ 258 w 258"/>
                  <a:gd name="T135" fmla="*/ 81 h 8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58" h="81">
                    <a:moveTo>
                      <a:pt x="257" y="0"/>
                    </a:moveTo>
                    <a:lnTo>
                      <a:pt x="241" y="12"/>
                    </a:lnTo>
                    <a:lnTo>
                      <a:pt x="233" y="24"/>
                    </a:lnTo>
                    <a:lnTo>
                      <a:pt x="221" y="32"/>
                    </a:lnTo>
                    <a:lnTo>
                      <a:pt x="209" y="36"/>
                    </a:lnTo>
                    <a:lnTo>
                      <a:pt x="201" y="48"/>
                    </a:lnTo>
                    <a:lnTo>
                      <a:pt x="189" y="52"/>
                    </a:lnTo>
                    <a:lnTo>
                      <a:pt x="177" y="56"/>
                    </a:lnTo>
                    <a:lnTo>
                      <a:pt x="166" y="56"/>
                    </a:lnTo>
                    <a:lnTo>
                      <a:pt x="154" y="56"/>
                    </a:lnTo>
                    <a:lnTo>
                      <a:pt x="142" y="64"/>
                    </a:lnTo>
                    <a:lnTo>
                      <a:pt x="130" y="68"/>
                    </a:lnTo>
                    <a:lnTo>
                      <a:pt x="118" y="68"/>
                    </a:lnTo>
                    <a:lnTo>
                      <a:pt x="106" y="68"/>
                    </a:lnTo>
                    <a:lnTo>
                      <a:pt x="94" y="72"/>
                    </a:lnTo>
                    <a:lnTo>
                      <a:pt x="83" y="76"/>
                    </a:lnTo>
                    <a:lnTo>
                      <a:pt x="71" y="76"/>
                    </a:lnTo>
                    <a:lnTo>
                      <a:pt x="59" y="76"/>
                    </a:lnTo>
                    <a:lnTo>
                      <a:pt x="47" y="76"/>
                    </a:lnTo>
                    <a:lnTo>
                      <a:pt x="35" y="76"/>
                    </a:lnTo>
                    <a:lnTo>
                      <a:pt x="23" y="76"/>
                    </a:lnTo>
                    <a:lnTo>
                      <a:pt x="11" y="80"/>
                    </a:lnTo>
                    <a:lnTo>
                      <a:pt x="0" y="80"/>
                    </a:lnTo>
                    <a:lnTo>
                      <a:pt x="11" y="76"/>
                    </a:lnTo>
                    <a:lnTo>
                      <a:pt x="23" y="68"/>
                    </a:lnTo>
                    <a:lnTo>
                      <a:pt x="35" y="60"/>
                    </a:lnTo>
                    <a:lnTo>
                      <a:pt x="47" y="52"/>
                    </a:lnTo>
                    <a:lnTo>
                      <a:pt x="59" y="52"/>
                    </a:lnTo>
                    <a:lnTo>
                      <a:pt x="71" y="44"/>
                    </a:lnTo>
                    <a:lnTo>
                      <a:pt x="83" y="40"/>
                    </a:lnTo>
                    <a:lnTo>
                      <a:pt x="94" y="40"/>
                    </a:lnTo>
                    <a:lnTo>
                      <a:pt x="106" y="36"/>
                    </a:lnTo>
                    <a:lnTo>
                      <a:pt x="118" y="32"/>
                    </a:lnTo>
                    <a:lnTo>
                      <a:pt x="130" y="28"/>
                    </a:lnTo>
                    <a:lnTo>
                      <a:pt x="142" y="24"/>
                    </a:lnTo>
                    <a:lnTo>
                      <a:pt x="154" y="24"/>
                    </a:lnTo>
                    <a:lnTo>
                      <a:pt x="166" y="20"/>
                    </a:lnTo>
                    <a:lnTo>
                      <a:pt x="181" y="12"/>
                    </a:lnTo>
                    <a:lnTo>
                      <a:pt x="193" y="4"/>
                    </a:lnTo>
                    <a:lnTo>
                      <a:pt x="205" y="0"/>
                    </a:lnTo>
                    <a:lnTo>
                      <a:pt x="217" y="0"/>
                    </a:lnTo>
                    <a:lnTo>
                      <a:pt x="229" y="0"/>
                    </a:lnTo>
                    <a:lnTo>
                      <a:pt x="241" y="0"/>
                    </a:lnTo>
                    <a:lnTo>
                      <a:pt x="257" y="0"/>
                    </a:lnTo>
                  </a:path>
                </a:pathLst>
              </a:custGeom>
              <a:solidFill>
                <a:schemeClr val="tx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grpSp>
        <p:sp>
          <p:nvSpPr>
            <p:cNvPr id="14362" name="Freeform 25"/>
            <p:cNvSpPr>
              <a:spLocks/>
            </p:cNvSpPr>
            <p:nvPr/>
          </p:nvSpPr>
          <p:spPr bwMode="auto">
            <a:xfrm>
              <a:off x="934" y="3735"/>
              <a:ext cx="187" cy="21"/>
            </a:xfrm>
            <a:custGeom>
              <a:avLst/>
              <a:gdLst>
                <a:gd name="T0" fmla="*/ 182 w 187"/>
                <a:gd name="T1" fmla="*/ 16 h 21"/>
                <a:gd name="T2" fmla="*/ 166 w 187"/>
                <a:gd name="T3" fmla="*/ 4 h 21"/>
                <a:gd name="T4" fmla="*/ 154 w 187"/>
                <a:gd name="T5" fmla="*/ 4 h 21"/>
                <a:gd name="T6" fmla="*/ 142 w 187"/>
                <a:gd name="T7" fmla="*/ 4 h 21"/>
                <a:gd name="T8" fmla="*/ 130 w 187"/>
                <a:gd name="T9" fmla="*/ 4 h 21"/>
                <a:gd name="T10" fmla="*/ 118 w 187"/>
                <a:gd name="T11" fmla="*/ 4 h 21"/>
                <a:gd name="T12" fmla="*/ 106 w 187"/>
                <a:gd name="T13" fmla="*/ 4 h 21"/>
                <a:gd name="T14" fmla="*/ 94 w 187"/>
                <a:gd name="T15" fmla="*/ 4 h 21"/>
                <a:gd name="T16" fmla="*/ 83 w 187"/>
                <a:gd name="T17" fmla="*/ 8 h 21"/>
                <a:gd name="T18" fmla="*/ 71 w 187"/>
                <a:gd name="T19" fmla="*/ 8 h 21"/>
                <a:gd name="T20" fmla="*/ 59 w 187"/>
                <a:gd name="T21" fmla="*/ 8 h 21"/>
                <a:gd name="T22" fmla="*/ 47 w 187"/>
                <a:gd name="T23" fmla="*/ 12 h 21"/>
                <a:gd name="T24" fmla="*/ 35 w 187"/>
                <a:gd name="T25" fmla="*/ 12 h 21"/>
                <a:gd name="T26" fmla="*/ 23 w 187"/>
                <a:gd name="T27" fmla="*/ 12 h 21"/>
                <a:gd name="T28" fmla="*/ 11 w 187"/>
                <a:gd name="T29" fmla="*/ 12 h 21"/>
                <a:gd name="T30" fmla="*/ 0 w 187"/>
                <a:gd name="T31" fmla="*/ 12 h 21"/>
                <a:gd name="T32" fmla="*/ 11 w 187"/>
                <a:gd name="T33" fmla="*/ 20 h 21"/>
                <a:gd name="T34" fmla="*/ 23 w 187"/>
                <a:gd name="T35" fmla="*/ 20 h 21"/>
                <a:gd name="T36" fmla="*/ 35 w 187"/>
                <a:gd name="T37" fmla="*/ 20 h 21"/>
                <a:gd name="T38" fmla="*/ 47 w 187"/>
                <a:gd name="T39" fmla="*/ 20 h 21"/>
                <a:gd name="T40" fmla="*/ 59 w 187"/>
                <a:gd name="T41" fmla="*/ 20 h 21"/>
                <a:gd name="T42" fmla="*/ 71 w 187"/>
                <a:gd name="T43" fmla="*/ 20 h 21"/>
                <a:gd name="T44" fmla="*/ 83 w 187"/>
                <a:gd name="T45" fmla="*/ 20 h 21"/>
                <a:gd name="T46" fmla="*/ 94 w 187"/>
                <a:gd name="T47" fmla="*/ 20 h 21"/>
                <a:gd name="T48" fmla="*/ 106 w 187"/>
                <a:gd name="T49" fmla="*/ 20 h 21"/>
                <a:gd name="T50" fmla="*/ 118 w 187"/>
                <a:gd name="T51" fmla="*/ 16 h 21"/>
                <a:gd name="T52" fmla="*/ 130 w 187"/>
                <a:gd name="T53" fmla="*/ 12 h 21"/>
                <a:gd name="T54" fmla="*/ 142 w 187"/>
                <a:gd name="T55" fmla="*/ 12 h 21"/>
                <a:gd name="T56" fmla="*/ 154 w 187"/>
                <a:gd name="T57" fmla="*/ 12 h 21"/>
                <a:gd name="T58" fmla="*/ 166 w 187"/>
                <a:gd name="T59" fmla="*/ 12 h 21"/>
                <a:gd name="T60" fmla="*/ 182 w 187"/>
                <a:gd name="T61" fmla="*/ 16 h 21"/>
                <a:gd name="T62" fmla="*/ 186 w 187"/>
                <a:gd name="T63" fmla="*/ 0 h 21"/>
                <a:gd name="T64" fmla="*/ 182 w 187"/>
                <a:gd name="T65" fmla="*/ 16 h 2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7"/>
                <a:gd name="T100" fmla="*/ 0 h 21"/>
                <a:gd name="T101" fmla="*/ 187 w 187"/>
                <a:gd name="T102" fmla="*/ 21 h 2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7" h="21">
                  <a:moveTo>
                    <a:pt x="182" y="16"/>
                  </a:moveTo>
                  <a:lnTo>
                    <a:pt x="166" y="4"/>
                  </a:lnTo>
                  <a:lnTo>
                    <a:pt x="154" y="4"/>
                  </a:lnTo>
                  <a:lnTo>
                    <a:pt x="142" y="4"/>
                  </a:lnTo>
                  <a:lnTo>
                    <a:pt x="130" y="4"/>
                  </a:lnTo>
                  <a:lnTo>
                    <a:pt x="118" y="4"/>
                  </a:lnTo>
                  <a:lnTo>
                    <a:pt x="106" y="4"/>
                  </a:lnTo>
                  <a:lnTo>
                    <a:pt x="94" y="4"/>
                  </a:lnTo>
                  <a:lnTo>
                    <a:pt x="83" y="8"/>
                  </a:lnTo>
                  <a:lnTo>
                    <a:pt x="71" y="8"/>
                  </a:lnTo>
                  <a:lnTo>
                    <a:pt x="59" y="8"/>
                  </a:lnTo>
                  <a:lnTo>
                    <a:pt x="47" y="12"/>
                  </a:lnTo>
                  <a:lnTo>
                    <a:pt x="35" y="12"/>
                  </a:lnTo>
                  <a:lnTo>
                    <a:pt x="23" y="12"/>
                  </a:lnTo>
                  <a:lnTo>
                    <a:pt x="11" y="12"/>
                  </a:lnTo>
                  <a:lnTo>
                    <a:pt x="0" y="12"/>
                  </a:lnTo>
                  <a:lnTo>
                    <a:pt x="11" y="20"/>
                  </a:lnTo>
                  <a:lnTo>
                    <a:pt x="23" y="20"/>
                  </a:lnTo>
                  <a:lnTo>
                    <a:pt x="35" y="20"/>
                  </a:lnTo>
                  <a:lnTo>
                    <a:pt x="47" y="20"/>
                  </a:lnTo>
                  <a:lnTo>
                    <a:pt x="59" y="20"/>
                  </a:lnTo>
                  <a:lnTo>
                    <a:pt x="71" y="20"/>
                  </a:lnTo>
                  <a:lnTo>
                    <a:pt x="83" y="20"/>
                  </a:lnTo>
                  <a:lnTo>
                    <a:pt x="94" y="20"/>
                  </a:lnTo>
                  <a:lnTo>
                    <a:pt x="106" y="20"/>
                  </a:lnTo>
                  <a:lnTo>
                    <a:pt x="118" y="16"/>
                  </a:lnTo>
                  <a:lnTo>
                    <a:pt x="130" y="12"/>
                  </a:lnTo>
                  <a:lnTo>
                    <a:pt x="142" y="12"/>
                  </a:lnTo>
                  <a:lnTo>
                    <a:pt x="154" y="12"/>
                  </a:lnTo>
                  <a:lnTo>
                    <a:pt x="166" y="12"/>
                  </a:lnTo>
                  <a:lnTo>
                    <a:pt x="182" y="16"/>
                  </a:lnTo>
                  <a:lnTo>
                    <a:pt x="186" y="0"/>
                  </a:lnTo>
                  <a:lnTo>
                    <a:pt x="182" y="16"/>
                  </a:lnTo>
                </a:path>
              </a:pathLst>
            </a:custGeom>
            <a:solidFill>
              <a:schemeClr val="tx1"/>
            </a:solidFill>
            <a:ln>
              <a:noFill/>
            </a:ln>
            <a:extLst>
              <a:ext uri="{91240B29-F687-4F45-9708-019B960494DF}">
                <a14:hiddenLine xmlns:a14="http://schemas.microsoft.com/office/drawing/2010/main" w="0" cap="rnd">
                  <a:solidFill>
                    <a:srgbClr val="000000"/>
                  </a:solidFill>
                  <a:round/>
                  <a:headEnd type="none" w="sm" len="sm"/>
                  <a:tailEnd type="none" w="sm" len="sm"/>
                </a14:hiddenLine>
              </a:ext>
            </a:extLst>
          </p:spPr>
          <p:txBody>
            <a:bodyPr/>
            <a:lstStyle/>
            <a:p>
              <a:endParaRPr lang="sr-Cyrl-RS"/>
            </a:p>
          </p:txBody>
        </p:sp>
        <p:sp>
          <p:nvSpPr>
            <p:cNvPr id="14363" name="Freeform 26"/>
            <p:cNvSpPr>
              <a:spLocks/>
            </p:cNvSpPr>
            <p:nvPr/>
          </p:nvSpPr>
          <p:spPr bwMode="auto">
            <a:xfrm>
              <a:off x="463" y="3655"/>
              <a:ext cx="175" cy="205"/>
            </a:xfrm>
            <a:custGeom>
              <a:avLst/>
              <a:gdLst>
                <a:gd name="T0" fmla="*/ 83 w 175"/>
                <a:gd name="T1" fmla="*/ 0 h 205"/>
                <a:gd name="T2" fmla="*/ 75 w 175"/>
                <a:gd name="T3" fmla="*/ 16 h 205"/>
                <a:gd name="T4" fmla="*/ 75 w 175"/>
                <a:gd name="T5" fmla="*/ 28 h 205"/>
                <a:gd name="T6" fmla="*/ 87 w 175"/>
                <a:gd name="T7" fmla="*/ 32 h 205"/>
                <a:gd name="T8" fmla="*/ 90 w 175"/>
                <a:gd name="T9" fmla="*/ 44 h 205"/>
                <a:gd name="T10" fmla="*/ 106 w 175"/>
                <a:gd name="T11" fmla="*/ 68 h 205"/>
                <a:gd name="T12" fmla="*/ 118 w 175"/>
                <a:gd name="T13" fmla="*/ 68 h 205"/>
                <a:gd name="T14" fmla="*/ 134 w 175"/>
                <a:gd name="T15" fmla="*/ 80 h 205"/>
                <a:gd name="T16" fmla="*/ 146 w 175"/>
                <a:gd name="T17" fmla="*/ 88 h 205"/>
                <a:gd name="T18" fmla="*/ 158 w 175"/>
                <a:gd name="T19" fmla="*/ 92 h 205"/>
                <a:gd name="T20" fmla="*/ 170 w 175"/>
                <a:gd name="T21" fmla="*/ 100 h 205"/>
                <a:gd name="T22" fmla="*/ 174 w 175"/>
                <a:gd name="T23" fmla="*/ 112 h 205"/>
                <a:gd name="T24" fmla="*/ 174 w 175"/>
                <a:gd name="T25" fmla="*/ 124 h 205"/>
                <a:gd name="T26" fmla="*/ 174 w 175"/>
                <a:gd name="T27" fmla="*/ 140 h 205"/>
                <a:gd name="T28" fmla="*/ 174 w 175"/>
                <a:gd name="T29" fmla="*/ 156 h 205"/>
                <a:gd name="T30" fmla="*/ 174 w 175"/>
                <a:gd name="T31" fmla="*/ 168 h 205"/>
                <a:gd name="T32" fmla="*/ 174 w 175"/>
                <a:gd name="T33" fmla="*/ 188 h 205"/>
                <a:gd name="T34" fmla="*/ 174 w 175"/>
                <a:gd name="T35" fmla="*/ 204 h 205"/>
                <a:gd name="T36" fmla="*/ 162 w 175"/>
                <a:gd name="T37" fmla="*/ 204 h 205"/>
                <a:gd name="T38" fmla="*/ 150 w 175"/>
                <a:gd name="T39" fmla="*/ 204 h 205"/>
                <a:gd name="T40" fmla="*/ 130 w 175"/>
                <a:gd name="T41" fmla="*/ 204 h 205"/>
                <a:gd name="T42" fmla="*/ 118 w 175"/>
                <a:gd name="T43" fmla="*/ 204 h 205"/>
                <a:gd name="T44" fmla="*/ 102 w 175"/>
                <a:gd name="T45" fmla="*/ 204 h 205"/>
                <a:gd name="T46" fmla="*/ 83 w 175"/>
                <a:gd name="T47" fmla="*/ 204 h 205"/>
                <a:gd name="T48" fmla="*/ 63 w 175"/>
                <a:gd name="T49" fmla="*/ 196 h 205"/>
                <a:gd name="T50" fmla="*/ 51 w 175"/>
                <a:gd name="T51" fmla="*/ 192 h 205"/>
                <a:gd name="T52" fmla="*/ 35 w 175"/>
                <a:gd name="T53" fmla="*/ 188 h 205"/>
                <a:gd name="T54" fmla="*/ 23 w 175"/>
                <a:gd name="T55" fmla="*/ 184 h 205"/>
                <a:gd name="T56" fmla="*/ 11 w 175"/>
                <a:gd name="T57" fmla="*/ 180 h 205"/>
                <a:gd name="T58" fmla="*/ 0 w 175"/>
                <a:gd name="T59" fmla="*/ 176 h 205"/>
                <a:gd name="T60" fmla="*/ 0 w 175"/>
                <a:gd name="T61" fmla="*/ 160 h 205"/>
                <a:gd name="T62" fmla="*/ 0 w 175"/>
                <a:gd name="T63" fmla="*/ 148 h 205"/>
                <a:gd name="T64" fmla="*/ 0 w 175"/>
                <a:gd name="T65" fmla="*/ 132 h 205"/>
                <a:gd name="T66" fmla="*/ 3 w 175"/>
                <a:gd name="T67" fmla="*/ 108 h 205"/>
                <a:gd name="T68" fmla="*/ 11 w 175"/>
                <a:gd name="T69" fmla="*/ 88 h 205"/>
                <a:gd name="T70" fmla="*/ 15 w 175"/>
                <a:gd name="T71" fmla="*/ 76 h 205"/>
                <a:gd name="T72" fmla="*/ 23 w 175"/>
                <a:gd name="T73" fmla="*/ 64 h 205"/>
                <a:gd name="T74" fmla="*/ 27 w 175"/>
                <a:gd name="T75" fmla="*/ 52 h 205"/>
                <a:gd name="T76" fmla="*/ 27 w 175"/>
                <a:gd name="T77" fmla="*/ 40 h 205"/>
                <a:gd name="T78" fmla="*/ 31 w 175"/>
                <a:gd name="T79" fmla="*/ 28 h 205"/>
                <a:gd name="T80" fmla="*/ 43 w 175"/>
                <a:gd name="T81" fmla="*/ 24 h 205"/>
                <a:gd name="T82" fmla="*/ 55 w 175"/>
                <a:gd name="T83" fmla="*/ 16 h 205"/>
                <a:gd name="T84" fmla="*/ 67 w 175"/>
                <a:gd name="T85" fmla="*/ 12 h 205"/>
                <a:gd name="T86" fmla="*/ 83 w 175"/>
                <a:gd name="T87" fmla="*/ 0 h 205"/>
                <a:gd name="T88" fmla="*/ 83 w 175"/>
                <a:gd name="T89" fmla="*/ 0 h 20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75"/>
                <a:gd name="T136" fmla="*/ 0 h 205"/>
                <a:gd name="T137" fmla="*/ 175 w 175"/>
                <a:gd name="T138" fmla="*/ 205 h 20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75" h="205">
                  <a:moveTo>
                    <a:pt x="83" y="0"/>
                  </a:moveTo>
                  <a:lnTo>
                    <a:pt x="75" y="16"/>
                  </a:lnTo>
                  <a:lnTo>
                    <a:pt x="75" y="28"/>
                  </a:lnTo>
                  <a:lnTo>
                    <a:pt x="87" y="32"/>
                  </a:lnTo>
                  <a:lnTo>
                    <a:pt x="90" y="44"/>
                  </a:lnTo>
                  <a:lnTo>
                    <a:pt x="106" y="68"/>
                  </a:lnTo>
                  <a:lnTo>
                    <a:pt x="118" y="68"/>
                  </a:lnTo>
                  <a:lnTo>
                    <a:pt x="134" y="80"/>
                  </a:lnTo>
                  <a:lnTo>
                    <a:pt x="146" y="88"/>
                  </a:lnTo>
                  <a:lnTo>
                    <a:pt x="158" y="92"/>
                  </a:lnTo>
                  <a:lnTo>
                    <a:pt x="170" y="100"/>
                  </a:lnTo>
                  <a:lnTo>
                    <a:pt x="174" y="112"/>
                  </a:lnTo>
                  <a:lnTo>
                    <a:pt x="174" y="124"/>
                  </a:lnTo>
                  <a:lnTo>
                    <a:pt x="174" y="140"/>
                  </a:lnTo>
                  <a:lnTo>
                    <a:pt x="174" y="156"/>
                  </a:lnTo>
                  <a:lnTo>
                    <a:pt x="174" y="168"/>
                  </a:lnTo>
                  <a:lnTo>
                    <a:pt x="174" y="188"/>
                  </a:lnTo>
                  <a:lnTo>
                    <a:pt x="174" y="204"/>
                  </a:lnTo>
                  <a:lnTo>
                    <a:pt x="162" y="204"/>
                  </a:lnTo>
                  <a:lnTo>
                    <a:pt x="150" y="204"/>
                  </a:lnTo>
                  <a:lnTo>
                    <a:pt x="130" y="204"/>
                  </a:lnTo>
                  <a:lnTo>
                    <a:pt x="118" y="204"/>
                  </a:lnTo>
                  <a:lnTo>
                    <a:pt x="102" y="204"/>
                  </a:lnTo>
                  <a:lnTo>
                    <a:pt x="83" y="204"/>
                  </a:lnTo>
                  <a:lnTo>
                    <a:pt x="63" y="196"/>
                  </a:lnTo>
                  <a:lnTo>
                    <a:pt x="51" y="192"/>
                  </a:lnTo>
                  <a:lnTo>
                    <a:pt x="35" y="188"/>
                  </a:lnTo>
                  <a:lnTo>
                    <a:pt x="23" y="184"/>
                  </a:lnTo>
                  <a:lnTo>
                    <a:pt x="11" y="180"/>
                  </a:lnTo>
                  <a:lnTo>
                    <a:pt x="0" y="176"/>
                  </a:lnTo>
                  <a:lnTo>
                    <a:pt x="0" y="160"/>
                  </a:lnTo>
                  <a:lnTo>
                    <a:pt x="0" y="148"/>
                  </a:lnTo>
                  <a:lnTo>
                    <a:pt x="0" y="132"/>
                  </a:lnTo>
                  <a:lnTo>
                    <a:pt x="3" y="108"/>
                  </a:lnTo>
                  <a:lnTo>
                    <a:pt x="11" y="88"/>
                  </a:lnTo>
                  <a:lnTo>
                    <a:pt x="15" y="76"/>
                  </a:lnTo>
                  <a:lnTo>
                    <a:pt x="23" y="64"/>
                  </a:lnTo>
                  <a:lnTo>
                    <a:pt x="27" y="52"/>
                  </a:lnTo>
                  <a:lnTo>
                    <a:pt x="27" y="40"/>
                  </a:lnTo>
                  <a:lnTo>
                    <a:pt x="31" y="28"/>
                  </a:lnTo>
                  <a:lnTo>
                    <a:pt x="43" y="24"/>
                  </a:lnTo>
                  <a:lnTo>
                    <a:pt x="55" y="16"/>
                  </a:lnTo>
                  <a:lnTo>
                    <a:pt x="67" y="12"/>
                  </a:lnTo>
                  <a:lnTo>
                    <a:pt x="83" y="0"/>
                  </a:lnTo>
                </a:path>
              </a:pathLst>
            </a:custGeom>
            <a:solidFill>
              <a:schemeClr val="bg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grpSp>
      <p:sp>
        <p:nvSpPr>
          <p:cNvPr id="14343" name="Freeform 27"/>
          <p:cNvSpPr>
            <a:spLocks/>
          </p:cNvSpPr>
          <p:nvPr/>
        </p:nvSpPr>
        <p:spPr bwMode="auto">
          <a:xfrm>
            <a:off x="1257300" y="2205038"/>
            <a:ext cx="608013" cy="250825"/>
          </a:xfrm>
          <a:custGeom>
            <a:avLst/>
            <a:gdLst>
              <a:gd name="T0" fmla="*/ 2147483647 w 452"/>
              <a:gd name="T1" fmla="*/ 2147483647 h 271"/>
              <a:gd name="T2" fmla="*/ 2147483647 w 452"/>
              <a:gd name="T3" fmla="*/ 2147483647 h 271"/>
              <a:gd name="T4" fmla="*/ 2147483647 w 452"/>
              <a:gd name="T5" fmla="*/ 2147483647 h 271"/>
              <a:gd name="T6" fmla="*/ 2147483647 w 452"/>
              <a:gd name="T7" fmla="*/ 2147483647 h 271"/>
              <a:gd name="T8" fmla="*/ 2147483647 w 452"/>
              <a:gd name="T9" fmla="*/ 2147483647 h 271"/>
              <a:gd name="T10" fmla="*/ 2147483647 w 452"/>
              <a:gd name="T11" fmla="*/ 2147483647 h 271"/>
              <a:gd name="T12" fmla="*/ 2147483647 w 452"/>
              <a:gd name="T13" fmla="*/ 2147483647 h 271"/>
              <a:gd name="T14" fmla="*/ 2147483647 w 452"/>
              <a:gd name="T15" fmla="*/ 2147483647 h 271"/>
              <a:gd name="T16" fmla="*/ 2147483647 w 452"/>
              <a:gd name="T17" fmla="*/ 2147483647 h 271"/>
              <a:gd name="T18" fmla="*/ 2147483647 w 452"/>
              <a:gd name="T19" fmla="*/ 2147483647 h 271"/>
              <a:gd name="T20" fmla="*/ 2147483647 w 452"/>
              <a:gd name="T21" fmla="*/ 2147483647 h 271"/>
              <a:gd name="T22" fmla="*/ 2147483647 w 452"/>
              <a:gd name="T23" fmla="*/ 2147483647 h 271"/>
              <a:gd name="T24" fmla="*/ 2147483647 w 452"/>
              <a:gd name="T25" fmla="*/ 2147483647 h 271"/>
              <a:gd name="T26" fmla="*/ 2147483647 w 452"/>
              <a:gd name="T27" fmla="*/ 2147483647 h 271"/>
              <a:gd name="T28" fmla="*/ 2147483647 w 452"/>
              <a:gd name="T29" fmla="*/ 2147483647 h 271"/>
              <a:gd name="T30" fmla="*/ 2147483647 w 452"/>
              <a:gd name="T31" fmla="*/ 2147483647 h 271"/>
              <a:gd name="T32" fmla="*/ 2147483647 w 452"/>
              <a:gd name="T33" fmla="*/ 2147483647 h 271"/>
              <a:gd name="T34" fmla="*/ 2147483647 w 452"/>
              <a:gd name="T35" fmla="*/ 2147483647 h 271"/>
              <a:gd name="T36" fmla="*/ 2147483647 w 452"/>
              <a:gd name="T37" fmla="*/ 2147483647 h 271"/>
              <a:gd name="T38" fmla="*/ 2147483647 w 452"/>
              <a:gd name="T39" fmla="*/ 2147483647 h 271"/>
              <a:gd name="T40" fmla="*/ 2147483647 w 452"/>
              <a:gd name="T41" fmla="*/ 2147483647 h 271"/>
              <a:gd name="T42" fmla="*/ 2147483647 w 452"/>
              <a:gd name="T43" fmla="*/ 2147483647 h 271"/>
              <a:gd name="T44" fmla="*/ 2147483647 w 452"/>
              <a:gd name="T45" fmla="*/ 2147483647 h 271"/>
              <a:gd name="T46" fmla="*/ 2147483647 w 452"/>
              <a:gd name="T47" fmla="*/ 2147483647 h 271"/>
              <a:gd name="T48" fmla="*/ 2147483647 w 452"/>
              <a:gd name="T49" fmla="*/ 2147483647 h 271"/>
              <a:gd name="T50" fmla="*/ 2147483647 w 452"/>
              <a:gd name="T51" fmla="*/ 2147483647 h 271"/>
              <a:gd name="T52" fmla="*/ 2147483647 w 452"/>
              <a:gd name="T53" fmla="*/ 2147483647 h 271"/>
              <a:gd name="T54" fmla="*/ 2147483647 w 452"/>
              <a:gd name="T55" fmla="*/ 2147483647 h 271"/>
              <a:gd name="T56" fmla="*/ 2147483647 w 452"/>
              <a:gd name="T57" fmla="*/ 2147483647 h 271"/>
              <a:gd name="T58" fmla="*/ 2147483647 w 452"/>
              <a:gd name="T59" fmla="*/ 2147483647 h 271"/>
              <a:gd name="T60" fmla="*/ 2147483647 w 452"/>
              <a:gd name="T61" fmla="*/ 2147483647 h 271"/>
              <a:gd name="T62" fmla="*/ 2147483647 w 452"/>
              <a:gd name="T63" fmla="*/ 2147483647 h 271"/>
              <a:gd name="T64" fmla="*/ 2147483647 w 452"/>
              <a:gd name="T65" fmla="*/ 2147483647 h 271"/>
              <a:gd name="T66" fmla="*/ 2147483647 w 452"/>
              <a:gd name="T67" fmla="*/ 2147483647 h 271"/>
              <a:gd name="T68" fmla="*/ 2147483647 w 452"/>
              <a:gd name="T69" fmla="*/ 2147483647 h 271"/>
              <a:gd name="T70" fmla="*/ 2147483647 w 452"/>
              <a:gd name="T71" fmla="*/ 0 h 271"/>
              <a:gd name="T72" fmla="*/ 2147483647 w 452"/>
              <a:gd name="T73" fmla="*/ 0 h 271"/>
              <a:gd name="T74" fmla="*/ 2147483647 w 452"/>
              <a:gd name="T75" fmla="*/ 0 h 271"/>
              <a:gd name="T76" fmla="*/ 2147483647 w 452"/>
              <a:gd name="T77" fmla="*/ 0 h 271"/>
              <a:gd name="T78" fmla="*/ 2147483647 w 452"/>
              <a:gd name="T79" fmla="*/ 0 h 271"/>
              <a:gd name="T80" fmla="*/ 2147483647 w 452"/>
              <a:gd name="T81" fmla="*/ 0 h 271"/>
              <a:gd name="T82" fmla="*/ 2147483647 w 452"/>
              <a:gd name="T83" fmla="*/ 0 h 271"/>
              <a:gd name="T84" fmla="*/ 2147483647 w 452"/>
              <a:gd name="T85" fmla="*/ 0 h 271"/>
              <a:gd name="T86" fmla="*/ 2147483647 w 452"/>
              <a:gd name="T87" fmla="*/ 0 h 271"/>
              <a:gd name="T88" fmla="*/ 2147483647 w 452"/>
              <a:gd name="T89" fmla="*/ 0 h 271"/>
              <a:gd name="T90" fmla="*/ 2147483647 w 452"/>
              <a:gd name="T91" fmla="*/ 0 h 271"/>
              <a:gd name="T92" fmla="*/ 2147483647 w 452"/>
              <a:gd name="T93" fmla="*/ 0 h 271"/>
              <a:gd name="T94" fmla="*/ 2147483647 w 452"/>
              <a:gd name="T95" fmla="*/ 2147483647 h 271"/>
              <a:gd name="T96" fmla="*/ 2147483647 w 452"/>
              <a:gd name="T97" fmla="*/ 2147483647 h 271"/>
              <a:gd name="T98" fmla="*/ 2147483647 w 452"/>
              <a:gd name="T99" fmla="*/ 2147483647 h 271"/>
              <a:gd name="T100" fmla="*/ 0 w 452"/>
              <a:gd name="T101" fmla="*/ 2147483647 h 271"/>
              <a:gd name="T102" fmla="*/ 0 w 452"/>
              <a:gd name="T103" fmla="*/ 2147483647 h 271"/>
              <a:gd name="T104" fmla="*/ 0 w 452"/>
              <a:gd name="T105" fmla="*/ 2147483647 h 271"/>
              <a:gd name="T106" fmla="*/ 0 w 452"/>
              <a:gd name="T107" fmla="*/ 2147483647 h 271"/>
              <a:gd name="T108" fmla="*/ 2147483647 w 452"/>
              <a:gd name="T109" fmla="*/ 2147483647 h 271"/>
              <a:gd name="T110" fmla="*/ 2147483647 w 452"/>
              <a:gd name="T111" fmla="*/ 2147483647 h 271"/>
              <a:gd name="T112" fmla="*/ 2147483647 w 452"/>
              <a:gd name="T113" fmla="*/ 2147483647 h 271"/>
              <a:gd name="T114" fmla="*/ 2147483647 w 452"/>
              <a:gd name="T115" fmla="*/ 2147483647 h 271"/>
              <a:gd name="T116" fmla="*/ 2147483647 w 452"/>
              <a:gd name="T117" fmla="*/ 2147483647 h 271"/>
              <a:gd name="T118" fmla="*/ 2147483647 w 452"/>
              <a:gd name="T119" fmla="*/ 2147483647 h 271"/>
              <a:gd name="T120" fmla="*/ 2147483647 w 452"/>
              <a:gd name="T121" fmla="*/ 2147483647 h 271"/>
              <a:gd name="T122" fmla="*/ 2147483647 w 452"/>
              <a:gd name="T123" fmla="*/ 2147483647 h 271"/>
              <a:gd name="T124" fmla="*/ 2147483647 w 452"/>
              <a:gd name="T125" fmla="*/ 2147483647 h 2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52"/>
              <a:gd name="T190" fmla="*/ 0 h 271"/>
              <a:gd name="T191" fmla="*/ 452 w 452"/>
              <a:gd name="T192" fmla="*/ 271 h 2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52" h="271">
                <a:moveTo>
                  <a:pt x="118" y="228"/>
                </a:moveTo>
                <a:lnTo>
                  <a:pt x="142" y="228"/>
                </a:lnTo>
                <a:lnTo>
                  <a:pt x="142" y="246"/>
                </a:lnTo>
                <a:lnTo>
                  <a:pt x="160" y="246"/>
                </a:lnTo>
                <a:lnTo>
                  <a:pt x="178" y="258"/>
                </a:lnTo>
                <a:lnTo>
                  <a:pt x="195" y="270"/>
                </a:lnTo>
                <a:lnTo>
                  <a:pt x="213" y="270"/>
                </a:lnTo>
                <a:lnTo>
                  <a:pt x="231" y="270"/>
                </a:lnTo>
                <a:lnTo>
                  <a:pt x="249" y="270"/>
                </a:lnTo>
                <a:lnTo>
                  <a:pt x="267" y="270"/>
                </a:lnTo>
                <a:lnTo>
                  <a:pt x="284" y="264"/>
                </a:lnTo>
                <a:lnTo>
                  <a:pt x="302" y="252"/>
                </a:lnTo>
                <a:lnTo>
                  <a:pt x="326" y="246"/>
                </a:lnTo>
                <a:lnTo>
                  <a:pt x="344" y="240"/>
                </a:lnTo>
                <a:lnTo>
                  <a:pt x="361" y="234"/>
                </a:lnTo>
                <a:lnTo>
                  <a:pt x="379" y="228"/>
                </a:lnTo>
                <a:lnTo>
                  <a:pt x="397" y="216"/>
                </a:lnTo>
                <a:lnTo>
                  <a:pt x="415" y="204"/>
                </a:lnTo>
                <a:lnTo>
                  <a:pt x="433" y="192"/>
                </a:lnTo>
                <a:lnTo>
                  <a:pt x="451" y="186"/>
                </a:lnTo>
                <a:lnTo>
                  <a:pt x="451" y="168"/>
                </a:lnTo>
                <a:lnTo>
                  <a:pt x="451" y="144"/>
                </a:lnTo>
                <a:lnTo>
                  <a:pt x="451" y="120"/>
                </a:lnTo>
                <a:lnTo>
                  <a:pt x="451" y="102"/>
                </a:lnTo>
                <a:lnTo>
                  <a:pt x="451" y="84"/>
                </a:lnTo>
                <a:lnTo>
                  <a:pt x="451" y="66"/>
                </a:lnTo>
                <a:lnTo>
                  <a:pt x="451" y="48"/>
                </a:lnTo>
                <a:lnTo>
                  <a:pt x="439" y="30"/>
                </a:lnTo>
                <a:lnTo>
                  <a:pt x="421" y="24"/>
                </a:lnTo>
                <a:lnTo>
                  <a:pt x="397" y="18"/>
                </a:lnTo>
                <a:lnTo>
                  <a:pt x="379" y="12"/>
                </a:lnTo>
                <a:lnTo>
                  <a:pt x="350" y="6"/>
                </a:lnTo>
                <a:lnTo>
                  <a:pt x="332" y="6"/>
                </a:lnTo>
                <a:lnTo>
                  <a:pt x="314" y="6"/>
                </a:lnTo>
                <a:lnTo>
                  <a:pt x="296" y="6"/>
                </a:lnTo>
                <a:lnTo>
                  <a:pt x="272" y="0"/>
                </a:lnTo>
                <a:lnTo>
                  <a:pt x="255" y="0"/>
                </a:lnTo>
                <a:lnTo>
                  <a:pt x="225" y="0"/>
                </a:lnTo>
                <a:lnTo>
                  <a:pt x="201" y="0"/>
                </a:lnTo>
                <a:lnTo>
                  <a:pt x="178" y="0"/>
                </a:lnTo>
                <a:lnTo>
                  <a:pt x="160" y="0"/>
                </a:lnTo>
                <a:lnTo>
                  <a:pt x="136" y="0"/>
                </a:lnTo>
                <a:lnTo>
                  <a:pt x="118" y="0"/>
                </a:lnTo>
                <a:lnTo>
                  <a:pt x="100" y="0"/>
                </a:lnTo>
                <a:lnTo>
                  <a:pt x="83" y="0"/>
                </a:lnTo>
                <a:lnTo>
                  <a:pt x="65" y="0"/>
                </a:lnTo>
                <a:lnTo>
                  <a:pt x="47" y="0"/>
                </a:lnTo>
                <a:lnTo>
                  <a:pt x="29" y="12"/>
                </a:lnTo>
                <a:lnTo>
                  <a:pt x="11" y="24"/>
                </a:lnTo>
                <a:lnTo>
                  <a:pt x="5" y="42"/>
                </a:lnTo>
                <a:lnTo>
                  <a:pt x="0" y="60"/>
                </a:lnTo>
                <a:lnTo>
                  <a:pt x="0" y="78"/>
                </a:lnTo>
                <a:lnTo>
                  <a:pt x="0" y="96"/>
                </a:lnTo>
                <a:lnTo>
                  <a:pt x="0" y="114"/>
                </a:lnTo>
                <a:lnTo>
                  <a:pt x="5" y="132"/>
                </a:lnTo>
                <a:lnTo>
                  <a:pt x="23" y="150"/>
                </a:lnTo>
                <a:lnTo>
                  <a:pt x="41" y="162"/>
                </a:lnTo>
                <a:lnTo>
                  <a:pt x="59" y="174"/>
                </a:lnTo>
                <a:lnTo>
                  <a:pt x="77" y="180"/>
                </a:lnTo>
                <a:lnTo>
                  <a:pt x="94" y="180"/>
                </a:lnTo>
                <a:lnTo>
                  <a:pt x="106" y="198"/>
                </a:lnTo>
                <a:lnTo>
                  <a:pt x="118" y="228"/>
                </a:lnTo>
              </a:path>
            </a:pathLst>
          </a:custGeom>
          <a:solidFill>
            <a:schemeClr val="bg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44" name="Freeform 28"/>
          <p:cNvSpPr>
            <a:spLocks/>
          </p:cNvSpPr>
          <p:nvPr/>
        </p:nvSpPr>
        <p:spPr bwMode="auto">
          <a:xfrm>
            <a:off x="1090613" y="4240213"/>
            <a:ext cx="973137" cy="947737"/>
          </a:xfrm>
          <a:custGeom>
            <a:avLst/>
            <a:gdLst>
              <a:gd name="T0" fmla="*/ 0 w 722"/>
              <a:gd name="T1" fmla="*/ 2147483647 h 1025"/>
              <a:gd name="T2" fmla="*/ 2147483647 w 722"/>
              <a:gd name="T3" fmla="*/ 2147483647 h 1025"/>
              <a:gd name="T4" fmla="*/ 2147483647 w 722"/>
              <a:gd name="T5" fmla="*/ 2147483647 h 1025"/>
              <a:gd name="T6" fmla="*/ 2147483647 w 722"/>
              <a:gd name="T7" fmla="*/ 2147483647 h 1025"/>
              <a:gd name="T8" fmla="*/ 2147483647 w 722"/>
              <a:gd name="T9" fmla="*/ 2147483647 h 1025"/>
              <a:gd name="T10" fmla="*/ 2147483647 w 722"/>
              <a:gd name="T11" fmla="*/ 2147483647 h 1025"/>
              <a:gd name="T12" fmla="*/ 2147483647 w 722"/>
              <a:gd name="T13" fmla="*/ 2147483647 h 1025"/>
              <a:gd name="T14" fmla="*/ 2147483647 w 722"/>
              <a:gd name="T15" fmla="*/ 2147483647 h 1025"/>
              <a:gd name="T16" fmla="*/ 2147483647 w 722"/>
              <a:gd name="T17" fmla="*/ 2147483647 h 1025"/>
              <a:gd name="T18" fmla="*/ 2147483647 w 722"/>
              <a:gd name="T19" fmla="*/ 2147483647 h 1025"/>
              <a:gd name="T20" fmla="*/ 2147483647 w 722"/>
              <a:gd name="T21" fmla="*/ 2147483647 h 1025"/>
              <a:gd name="T22" fmla="*/ 2147483647 w 722"/>
              <a:gd name="T23" fmla="*/ 2147483647 h 1025"/>
              <a:gd name="T24" fmla="*/ 2147483647 w 722"/>
              <a:gd name="T25" fmla="*/ 2147483647 h 1025"/>
              <a:gd name="T26" fmla="*/ 2147483647 w 722"/>
              <a:gd name="T27" fmla="*/ 2147483647 h 1025"/>
              <a:gd name="T28" fmla="*/ 2147483647 w 722"/>
              <a:gd name="T29" fmla="*/ 2147483647 h 1025"/>
              <a:gd name="T30" fmla="*/ 2147483647 w 722"/>
              <a:gd name="T31" fmla="*/ 2147483647 h 1025"/>
              <a:gd name="T32" fmla="*/ 2147483647 w 722"/>
              <a:gd name="T33" fmla="*/ 2147483647 h 1025"/>
              <a:gd name="T34" fmla="*/ 2147483647 w 722"/>
              <a:gd name="T35" fmla="*/ 2147483647 h 1025"/>
              <a:gd name="T36" fmla="*/ 2147483647 w 722"/>
              <a:gd name="T37" fmla="*/ 2147483647 h 1025"/>
              <a:gd name="T38" fmla="*/ 2147483647 w 722"/>
              <a:gd name="T39" fmla="*/ 2147483647 h 1025"/>
              <a:gd name="T40" fmla="*/ 2147483647 w 722"/>
              <a:gd name="T41" fmla="*/ 2147483647 h 1025"/>
              <a:gd name="T42" fmla="*/ 2147483647 w 722"/>
              <a:gd name="T43" fmla="*/ 2147483647 h 1025"/>
              <a:gd name="T44" fmla="*/ 2147483647 w 722"/>
              <a:gd name="T45" fmla="*/ 2147483647 h 1025"/>
              <a:gd name="T46" fmla="*/ 2147483647 w 722"/>
              <a:gd name="T47" fmla="*/ 2147483647 h 1025"/>
              <a:gd name="T48" fmla="*/ 2147483647 w 722"/>
              <a:gd name="T49" fmla="*/ 2147483647 h 1025"/>
              <a:gd name="T50" fmla="*/ 2147483647 w 722"/>
              <a:gd name="T51" fmla="*/ 2147483647 h 1025"/>
              <a:gd name="T52" fmla="*/ 2147483647 w 722"/>
              <a:gd name="T53" fmla="*/ 2147483647 h 1025"/>
              <a:gd name="T54" fmla="*/ 2147483647 w 722"/>
              <a:gd name="T55" fmla="*/ 2147483647 h 1025"/>
              <a:gd name="T56" fmla="*/ 2147483647 w 722"/>
              <a:gd name="T57" fmla="*/ 0 h 1025"/>
              <a:gd name="T58" fmla="*/ 2147483647 w 722"/>
              <a:gd name="T59" fmla="*/ 0 h 1025"/>
              <a:gd name="T60" fmla="*/ 2147483647 w 722"/>
              <a:gd name="T61" fmla="*/ 2147483647 h 1025"/>
              <a:gd name="T62" fmla="*/ 2147483647 w 722"/>
              <a:gd name="T63" fmla="*/ 2147483647 h 1025"/>
              <a:gd name="T64" fmla="*/ 2147483647 w 722"/>
              <a:gd name="T65" fmla="*/ 2147483647 h 1025"/>
              <a:gd name="T66" fmla="*/ 2147483647 w 722"/>
              <a:gd name="T67" fmla="*/ 2147483647 h 1025"/>
              <a:gd name="T68" fmla="*/ 2147483647 w 722"/>
              <a:gd name="T69" fmla="*/ 2147483647 h 1025"/>
              <a:gd name="T70" fmla="*/ 2147483647 w 722"/>
              <a:gd name="T71" fmla="*/ 2147483647 h 1025"/>
              <a:gd name="T72" fmla="*/ 2147483647 w 722"/>
              <a:gd name="T73" fmla="*/ 2147483647 h 1025"/>
              <a:gd name="T74" fmla="*/ 2147483647 w 722"/>
              <a:gd name="T75" fmla="*/ 2147483647 h 1025"/>
              <a:gd name="T76" fmla="*/ 2147483647 w 722"/>
              <a:gd name="T77" fmla="*/ 2147483647 h 1025"/>
              <a:gd name="T78" fmla="*/ 2147483647 w 722"/>
              <a:gd name="T79" fmla="*/ 2147483647 h 1025"/>
              <a:gd name="T80" fmla="*/ 2147483647 w 722"/>
              <a:gd name="T81" fmla="*/ 2147483647 h 1025"/>
              <a:gd name="T82" fmla="*/ 2147483647 w 722"/>
              <a:gd name="T83" fmla="*/ 2147483647 h 1025"/>
              <a:gd name="T84" fmla="*/ 2147483647 w 722"/>
              <a:gd name="T85" fmla="*/ 2147483647 h 1025"/>
              <a:gd name="T86" fmla="*/ 2147483647 w 722"/>
              <a:gd name="T87" fmla="*/ 2147483647 h 1025"/>
              <a:gd name="T88" fmla="*/ 2147483647 w 722"/>
              <a:gd name="T89" fmla="*/ 2147483647 h 1025"/>
              <a:gd name="T90" fmla="*/ 2147483647 w 722"/>
              <a:gd name="T91" fmla="*/ 2147483647 h 1025"/>
              <a:gd name="T92" fmla="*/ 2147483647 w 722"/>
              <a:gd name="T93" fmla="*/ 2147483647 h 1025"/>
              <a:gd name="T94" fmla="*/ 2147483647 w 722"/>
              <a:gd name="T95" fmla="*/ 2147483647 h 1025"/>
              <a:gd name="T96" fmla="*/ 2147483647 w 722"/>
              <a:gd name="T97" fmla="*/ 2147483647 h 1025"/>
              <a:gd name="T98" fmla="*/ 2147483647 w 722"/>
              <a:gd name="T99" fmla="*/ 2147483647 h 1025"/>
              <a:gd name="T100" fmla="*/ 2147483647 w 722"/>
              <a:gd name="T101" fmla="*/ 2147483647 h 1025"/>
              <a:gd name="T102" fmla="*/ 2147483647 w 722"/>
              <a:gd name="T103" fmla="*/ 2147483647 h 1025"/>
              <a:gd name="T104" fmla="*/ 2147483647 w 722"/>
              <a:gd name="T105" fmla="*/ 2147483647 h 1025"/>
              <a:gd name="T106" fmla="*/ 2147483647 w 722"/>
              <a:gd name="T107" fmla="*/ 2147483647 h 1025"/>
              <a:gd name="T108" fmla="*/ 0 w 722"/>
              <a:gd name="T109" fmla="*/ 2147483647 h 102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22"/>
              <a:gd name="T166" fmla="*/ 0 h 1025"/>
              <a:gd name="T167" fmla="*/ 722 w 722"/>
              <a:gd name="T168" fmla="*/ 1025 h 102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22" h="1025">
                <a:moveTo>
                  <a:pt x="0" y="16"/>
                </a:moveTo>
                <a:lnTo>
                  <a:pt x="0" y="954"/>
                </a:lnTo>
                <a:lnTo>
                  <a:pt x="19" y="958"/>
                </a:lnTo>
                <a:lnTo>
                  <a:pt x="19" y="970"/>
                </a:lnTo>
                <a:lnTo>
                  <a:pt x="23" y="982"/>
                </a:lnTo>
                <a:lnTo>
                  <a:pt x="31" y="995"/>
                </a:lnTo>
                <a:lnTo>
                  <a:pt x="51" y="1003"/>
                </a:lnTo>
                <a:lnTo>
                  <a:pt x="63" y="1007"/>
                </a:lnTo>
                <a:lnTo>
                  <a:pt x="87" y="1011"/>
                </a:lnTo>
                <a:lnTo>
                  <a:pt x="99" y="1015"/>
                </a:lnTo>
                <a:lnTo>
                  <a:pt x="110" y="1015"/>
                </a:lnTo>
                <a:lnTo>
                  <a:pt x="122" y="1019"/>
                </a:lnTo>
                <a:lnTo>
                  <a:pt x="134" y="1019"/>
                </a:lnTo>
                <a:lnTo>
                  <a:pt x="146" y="1019"/>
                </a:lnTo>
                <a:lnTo>
                  <a:pt x="158" y="1019"/>
                </a:lnTo>
                <a:lnTo>
                  <a:pt x="170" y="1019"/>
                </a:lnTo>
                <a:lnTo>
                  <a:pt x="182" y="1019"/>
                </a:lnTo>
                <a:lnTo>
                  <a:pt x="194" y="1019"/>
                </a:lnTo>
                <a:lnTo>
                  <a:pt x="209" y="1019"/>
                </a:lnTo>
                <a:lnTo>
                  <a:pt x="221" y="1019"/>
                </a:lnTo>
                <a:lnTo>
                  <a:pt x="245" y="1019"/>
                </a:lnTo>
                <a:lnTo>
                  <a:pt x="261" y="1019"/>
                </a:lnTo>
                <a:lnTo>
                  <a:pt x="273" y="1024"/>
                </a:lnTo>
                <a:lnTo>
                  <a:pt x="293" y="1024"/>
                </a:lnTo>
                <a:lnTo>
                  <a:pt x="305" y="1024"/>
                </a:lnTo>
                <a:lnTo>
                  <a:pt x="320" y="1024"/>
                </a:lnTo>
                <a:lnTo>
                  <a:pt x="336" y="1024"/>
                </a:lnTo>
                <a:lnTo>
                  <a:pt x="352" y="1024"/>
                </a:lnTo>
                <a:lnTo>
                  <a:pt x="368" y="1024"/>
                </a:lnTo>
                <a:lnTo>
                  <a:pt x="388" y="1024"/>
                </a:lnTo>
                <a:lnTo>
                  <a:pt x="400" y="1024"/>
                </a:lnTo>
                <a:lnTo>
                  <a:pt x="415" y="1024"/>
                </a:lnTo>
                <a:lnTo>
                  <a:pt x="435" y="1024"/>
                </a:lnTo>
                <a:lnTo>
                  <a:pt x="455" y="1024"/>
                </a:lnTo>
                <a:lnTo>
                  <a:pt x="467" y="1024"/>
                </a:lnTo>
                <a:lnTo>
                  <a:pt x="479" y="1024"/>
                </a:lnTo>
                <a:lnTo>
                  <a:pt x="491" y="1024"/>
                </a:lnTo>
                <a:lnTo>
                  <a:pt x="507" y="1024"/>
                </a:lnTo>
                <a:lnTo>
                  <a:pt x="518" y="1024"/>
                </a:lnTo>
                <a:lnTo>
                  <a:pt x="530" y="1024"/>
                </a:lnTo>
                <a:lnTo>
                  <a:pt x="546" y="1024"/>
                </a:lnTo>
                <a:lnTo>
                  <a:pt x="562" y="1024"/>
                </a:lnTo>
                <a:lnTo>
                  <a:pt x="574" y="1024"/>
                </a:lnTo>
                <a:lnTo>
                  <a:pt x="586" y="1024"/>
                </a:lnTo>
                <a:lnTo>
                  <a:pt x="598" y="1024"/>
                </a:lnTo>
                <a:lnTo>
                  <a:pt x="610" y="1019"/>
                </a:lnTo>
                <a:lnTo>
                  <a:pt x="621" y="1015"/>
                </a:lnTo>
                <a:lnTo>
                  <a:pt x="629" y="1003"/>
                </a:lnTo>
                <a:lnTo>
                  <a:pt x="641" y="995"/>
                </a:lnTo>
                <a:lnTo>
                  <a:pt x="653" y="986"/>
                </a:lnTo>
                <a:lnTo>
                  <a:pt x="665" y="978"/>
                </a:lnTo>
                <a:lnTo>
                  <a:pt x="677" y="966"/>
                </a:lnTo>
                <a:lnTo>
                  <a:pt x="689" y="958"/>
                </a:lnTo>
                <a:lnTo>
                  <a:pt x="701" y="949"/>
                </a:lnTo>
                <a:lnTo>
                  <a:pt x="713" y="941"/>
                </a:lnTo>
                <a:lnTo>
                  <a:pt x="721" y="929"/>
                </a:lnTo>
                <a:lnTo>
                  <a:pt x="713" y="16"/>
                </a:lnTo>
                <a:lnTo>
                  <a:pt x="721" y="0"/>
                </a:lnTo>
                <a:lnTo>
                  <a:pt x="709" y="0"/>
                </a:lnTo>
                <a:lnTo>
                  <a:pt x="697" y="0"/>
                </a:lnTo>
                <a:lnTo>
                  <a:pt x="681" y="0"/>
                </a:lnTo>
                <a:lnTo>
                  <a:pt x="669" y="4"/>
                </a:lnTo>
                <a:lnTo>
                  <a:pt x="657" y="8"/>
                </a:lnTo>
                <a:lnTo>
                  <a:pt x="645" y="12"/>
                </a:lnTo>
                <a:lnTo>
                  <a:pt x="633" y="12"/>
                </a:lnTo>
                <a:lnTo>
                  <a:pt x="618" y="20"/>
                </a:lnTo>
                <a:lnTo>
                  <a:pt x="606" y="20"/>
                </a:lnTo>
                <a:lnTo>
                  <a:pt x="590" y="24"/>
                </a:lnTo>
                <a:lnTo>
                  <a:pt x="574" y="28"/>
                </a:lnTo>
                <a:lnTo>
                  <a:pt x="558" y="28"/>
                </a:lnTo>
                <a:lnTo>
                  <a:pt x="538" y="32"/>
                </a:lnTo>
                <a:lnTo>
                  <a:pt x="526" y="32"/>
                </a:lnTo>
                <a:lnTo>
                  <a:pt x="515" y="32"/>
                </a:lnTo>
                <a:lnTo>
                  <a:pt x="491" y="32"/>
                </a:lnTo>
                <a:lnTo>
                  <a:pt x="475" y="32"/>
                </a:lnTo>
                <a:lnTo>
                  <a:pt x="459" y="32"/>
                </a:lnTo>
                <a:lnTo>
                  <a:pt x="447" y="32"/>
                </a:lnTo>
                <a:lnTo>
                  <a:pt x="435" y="32"/>
                </a:lnTo>
                <a:lnTo>
                  <a:pt x="423" y="32"/>
                </a:lnTo>
                <a:lnTo>
                  <a:pt x="412" y="41"/>
                </a:lnTo>
                <a:lnTo>
                  <a:pt x="400" y="41"/>
                </a:lnTo>
                <a:lnTo>
                  <a:pt x="380" y="41"/>
                </a:lnTo>
                <a:lnTo>
                  <a:pt x="364" y="41"/>
                </a:lnTo>
                <a:lnTo>
                  <a:pt x="348" y="45"/>
                </a:lnTo>
                <a:lnTo>
                  <a:pt x="328" y="45"/>
                </a:lnTo>
                <a:lnTo>
                  <a:pt x="316" y="45"/>
                </a:lnTo>
                <a:lnTo>
                  <a:pt x="305" y="45"/>
                </a:lnTo>
                <a:lnTo>
                  <a:pt x="289" y="45"/>
                </a:lnTo>
                <a:lnTo>
                  <a:pt x="273" y="45"/>
                </a:lnTo>
                <a:lnTo>
                  <a:pt x="253" y="45"/>
                </a:lnTo>
                <a:lnTo>
                  <a:pt x="237" y="45"/>
                </a:lnTo>
                <a:lnTo>
                  <a:pt x="225" y="45"/>
                </a:lnTo>
                <a:lnTo>
                  <a:pt x="209" y="45"/>
                </a:lnTo>
                <a:lnTo>
                  <a:pt x="190" y="45"/>
                </a:lnTo>
                <a:lnTo>
                  <a:pt x="178" y="45"/>
                </a:lnTo>
                <a:lnTo>
                  <a:pt x="162" y="45"/>
                </a:lnTo>
                <a:lnTo>
                  <a:pt x="150" y="45"/>
                </a:lnTo>
                <a:lnTo>
                  <a:pt x="138" y="45"/>
                </a:lnTo>
                <a:lnTo>
                  <a:pt x="126" y="45"/>
                </a:lnTo>
                <a:lnTo>
                  <a:pt x="114" y="45"/>
                </a:lnTo>
                <a:lnTo>
                  <a:pt x="103" y="45"/>
                </a:lnTo>
                <a:lnTo>
                  <a:pt x="91" y="45"/>
                </a:lnTo>
                <a:lnTo>
                  <a:pt x="79" y="45"/>
                </a:lnTo>
                <a:lnTo>
                  <a:pt x="63" y="45"/>
                </a:lnTo>
                <a:lnTo>
                  <a:pt x="51" y="41"/>
                </a:lnTo>
                <a:lnTo>
                  <a:pt x="39" y="37"/>
                </a:lnTo>
                <a:lnTo>
                  <a:pt x="27" y="32"/>
                </a:lnTo>
                <a:lnTo>
                  <a:pt x="15" y="20"/>
                </a:lnTo>
                <a:lnTo>
                  <a:pt x="0" y="16"/>
                </a:lnTo>
              </a:path>
            </a:pathLst>
          </a:custGeom>
          <a:solidFill>
            <a:schemeClr val="tx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45" name="Freeform 29"/>
          <p:cNvSpPr>
            <a:spLocks/>
          </p:cNvSpPr>
          <p:nvPr/>
        </p:nvSpPr>
        <p:spPr bwMode="auto">
          <a:xfrm>
            <a:off x="1101725" y="2447925"/>
            <a:ext cx="920750" cy="1852613"/>
          </a:xfrm>
          <a:custGeom>
            <a:avLst/>
            <a:gdLst>
              <a:gd name="T0" fmla="*/ 2147483647 w 684"/>
              <a:gd name="T1" fmla="*/ 2147483647 h 2005"/>
              <a:gd name="T2" fmla="*/ 2147483647 w 684"/>
              <a:gd name="T3" fmla="*/ 2147483647 h 2005"/>
              <a:gd name="T4" fmla="*/ 2147483647 w 684"/>
              <a:gd name="T5" fmla="*/ 2147483647 h 2005"/>
              <a:gd name="T6" fmla="*/ 2147483647 w 684"/>
              <a:gd name="T7" fmla="*/ 2147483647 h 2005"/>
              <a:gd name="T8" fmla="*/ 2147483647 w 684"/>
              <a:gd name="T9" fmla="*/ 2147483647 h 2005"/>
              <a:gd name="T10" fmla="*/ 2147483647 w 684"/>
              <a:gd name="T11" fmla="*/ 2147483647 h 2005"/>
              <a:gd name="T12" fmla="*/ 2147483647 w 684"/>
              <a:gd name="T13" fmla="*/ 2147483647 h 2005"/>
              <a:gd name="T14" fmla="*/ 2147483647 w 684"/>
              <a:gd name="T15" fmla="*/ 2147483647 h 2005"/>
              <a:gd name="T16" fmla="*/ 2147483647 w 684"/>
              <a:gd name="T17" fmla="*/ 2147483647 h 2005"/>
              <a:gd name="T18" fmla="*/ 2147483647 w 684"/>
              <a:gd name="T19" fmla="*/ 2147483647 h 2005"/>
              <a:gd name="T20" fmla="*/ 2147483647 w 684"/>
              <a:gd name="T21" fmla="*/ 2147483647 h 2005"/>
              <a:gd name="T22" fmla="*/ 2147483647 w 684"/>
              <a:gd name="T23" fmla="*/ 2147483647 h 2005"/>
              <a:gd name="T24" fmla="*/ 2147483647 w 684"/>
              <a:gd name="T25" fmla="*/ 2147483647 h 2005"/>
              <a:gd name="T26" fmla="*/ 2147483647 w 684"/>
              <a:gd name="T27" fmla="*/ 2147483647 h 2005"/>
              <a:gd name="T28" fmla="*/ 2147483647 w 684"/>
              <a:gd name="T29" fmla="*/ 2147483647 h 2005"/>
              <a:gd name="T30" fmla="*/ 2147483647 w 684"/>
              <a:gd name="T31" fmla="*/ 2147483647 h 2005"/>
              <a:gd name="T32" fmla="*/ 2147483647 w 684"/>
              <a:gd name="T33" fmla="*/ 2147483647 h 2005"/>
              <a:gd name="T34" fmla="*/ 2147483647 w 684"/>
              <a:gd name="T35" fmla="*/ 2147483647 h 2005"/>
              <a:gd name="T36" fmla="*/ 2147483647 w 684"/>
              <a:gd name="T37" fmla="*/ 2147483647 h 2005"/>
              <a:gd name="T38" fmla="*/ 2147483647 w 684"/>
              <a:gd name="T39" fmla="*/ 2147483647 h 2005"/>
              <a:gd name="T40" fmla="*/ 2147483647 w 684"/>
              <a:gd name="T41" fmla="*/ 2147483647 h 2005"/>
              <a:gd name="T42" fmla="*/ 0 w 684"/>
              <a:gd name="T43" fmla="*/ 2147483647 h 2005"/>
              <a:gd name="T44" fmla="*/ 0 w 684"/>
              <a:gd name="T45" fmla="*/ 2147483647 h 2005"/>
              <a:gd name="T46" fmla="*/ 0 w 684"/>
              <a:gd name="T47" fmla="*/ 2147483647 h 2005"/>
              <a:gd name="T48" fmla="*/ 0 w 684"/>
              <a:gd name="T49" fmla="*/ 2147483647 h 2005"/>
              <a:gd name="T50" fmla="*/ 2147483647 w 684"/>
              <a:gd name="T51" fmla="*/ 2147483647 h 2005"/>
              <a:gd name="T52" fmla="*/ 2147483647 w 684"/>
              <a:gd name="T53" fmla="*/ 2147483647 h 2005"/>
              <a:gd name="T54" fmla="*/ 2147483647 w 684"/>
              <a:gd name="T55" fmla="*/ 2147483647 h 2005"/>
              <a:gd name="T56" fmla="*/ 2147483647 w 684"/>
              <a:gd name="T57" fmla="*/ 2147483647 h 2005"/>
              <a:gd name="T58" fmla="*/ 2147483647 w 684"/>
              <a:gd name="T59" fmla="*/ 2147483647 h 2005"/>
              <a:gd name="T60" fmla="*/ 2147483647 w 684"/>
              <a:gd name="T61" fmla="*/ 2147483647 h 2005"/>
              <a:gd name="T62" fmla="*/ 2147483647 w 684"/>
              <a:gd name="T63" fmla="*/ 2147483647 h 2005"/>
              <a:gd name="T64" fmla="*/ 2147483647 w 684"/>
              <a:gd name="T65" fmla="*/ 2147483647 h 2005"/>
              <a:gd name="T66" fmla="*/ 2147483647 w 684"/>
              <a:gd name="T67" fmla="*/ 2147483647 h 2005"/>
              <a:gd name="T68" fmla="*/ 2147483647 w 684"/>
              <a:gd name="T69" fmla="*/ 2147483647 h 2005"/>
              <a:gd name="T70" fmla="*/ 2147483647 w 684"/>
              <a:gd name="T71" fmla="*/ 2147483647 h 2005"/>
              <a:gd name="T72" fmla="*/ 2147483647 w 684"/>
              <a:gd name="T73" fmla="*/ 2147483647 h 2005"/>
              <a:gd name="T74" fmla="*/ 2147483647 w 684"/>
              <a:gd name="T75" fmla="*/ 2147483647 h 2005"/>
              <a:gd name="T76" fmla="*/ 2147483647 w 684"/>
              <a:gd name="T77" fmla="*/ 2147483647 h 2005"/>
              <a:gd name="T78" fmla="*/ 2147483647 w 684"/>
              <a:gd name="T79" fmla="*/ 2147483647 h 2005"/>
              <a:gd name="T80" fmla="*/ 2147483647 w 684"/>
              <a:gd name="T81" fmla="*/ 2147483647 h 2005"/>
              <a:gd name="T82" fmla="*/ 2147483647 w 684"/>
              <a:gd name="T83" fmla="*/ 2147483647 h 2005"/>
              <a:gd name="T84" fmla="*/ 2147483647 w 684"/>
              <a:gd name="T85" fmla="*/ 2147483647 h 2005"/>
              <a:gd name="T86" fmla="*/ 2147483647 w 684"/>
              <a:gd name="T87" fmla="*/ 2147483647 h 2005"/>
              <a:gd name="T88" fmla="*/ 2147483647 w 684"/>
              <a:gd name="T89" fmla="*/ 0 h 2005"/>
              <a:gd name="T90" fmla="*/ 2147483647 w 684"/>
              <a:gd name="T91" fmla="*/ 0 h 2005"/>
              <a:gd name="T92" fmla="*/ 2147483647 w 684"/>
              <a:gd name="T93" fmla="*/ 0 h 2005"/>
              <a:gd name="T94" fmla="*/ 2147483647 w 684"/>
              <a:gd name="T95" fmla="*/ 0 h 2005"/>
              <a:gd name="T96" fmla="*/ 2147483647 w 684"/>
              <a:gd name="T97" fmla="*/ 2147483647 h 2005"/>
              <a:gd name="T98" fmla="*/ 2147483647 w 684"/>
              <a:gd name="T99" fmla="*/ 2147483647 h 2005"/>
              <a:gd name="T100" fmla="*/ 2147483647 w 684"/>
              <a:gd name="T101" fmla="*/ 2147483647 h 2005"/>
              <a:gd name="T102" fmla="*/ 2147483647 w 684"/>
              <a:gd name="T103" fmla="*/ 2147483647 h 2005"/>
              <a:gd name="T104" fmla="*/ 2147483647 w 684"/>
              <a:gd name="T105" fmla="*/ 2147483647 h 2005"/>
              <a:gd name="T106" fmla="*/ 2147483647 w 684"/>
              <a:gd name="T107" fmla="*/ 2147483647 h 200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84"/>
              <a:gd name="T163" fmla="*/ 0 h 2005"/>
              <a:gd name="T164" fmla="*/ 684 w 684"/>
              <a:gd name="T165" fmla="*/ 2005 h 200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84" h="2005">
                <a:moveTo>
                  <a:pt x="267" y="6"/>
                </a:moveTo>
                <a:lnTo>
                  <a:pt x="255" y="90"/>
                </a:lnTo>
                <a:lnTo>
                  <a:pt x="255" y="234"/>
                </a:lnTo>
                <a:lnTo>
                  <a:pt x="255" y="252"/>
                </a:lnTo>
                <a:lnTo>
                  <a:pt x="249" y="474"/>
                </a:lnTo>
                <a:lnTo>
                  <a:pt x="249" y="612"/>
                </a:lnTo>
                <a:lnTo>
                  <a:pt x="231" y="918"/>
                </a:lnTo>
                <a:lnTo>
                  <a:pt x="225" y="1080"/>
                </a:lnTo>
                <a:lnTo>
                  <a:pt x="184" y="1104"/>
                </a:lnTo>
                <a:lnTo>
                  <a:pt x="160" y="1140"/>
                </a:lnTo>
                <a:lnTo>
                  <a:pt x="148" y="1158"/>
                </a:lnTo>
                <a:lnTo>
                  <a:pt x="136" y="1176"/>
                </a:lnTo>
                <a:lnTo>
                  <a:pt x="112" y="1206"/>
                </a:lnTo>
                <a:lnTo>
                  <a:pt x="95" y="1242"/>
                </a:lnTo>
                <a:lnTo>
                  <a:pt x="71" y="1296"/>
                </a:lnTo>
                <a:lnTo>
                  <a:pt x="53" y="1374"/>
                </a:lnTo>
                <a:lnTo>
                  <a:pt x="29" y="1422"/>
                </a:lnTo>
                <a:lnTo>
                  <a:pt x="5" y="1470"/>
                </a:lnTo>
                <a:lnTo>
                  <a:pt x="5" y="1524"/>
                </a:lnTo>
                <a:lnTo>
                  <a:pt x="5" y="1542"/>
                </a:lnTo>
                <a:lnTo>
                  <a:pt x="5" y="1608"/>
                </a:lnTo>
                <a:lnTo>
                  <a:pt x="0" y="1686"/>
                </a:lnTo>
                <a:lnTo>
                  <a:pt x="0" y="1836"/>
                </a:lnTo>
                <a:lnTo>
                  <a:pt x="0" y="1944"/>
                </a:lnTo>
                <a:lnTo>
                  <a:pt x="0" y="1968"/>
                </a:lnTo>
                <a:lnTo>
                  <a:pt x="17" y="1980"/>
                </a:lnTo>
                <a:lnTo>
                  <a:pt x="71" y="1998"/>
                </a:lnTo>
                <a:lnTo>
                  <a:pt x="160" y="2004"/>
                </a:lnTo>
                <a:lnTo>
                  <a:pt x="243" y="2004"/>
                </a:lnTo>
                <a:lnTo>
                  <a:pt x="475" y="1998"/>
                </a:lnTo>
                <a:lnTo>
                  <a:pt x="552" y="1992"/>
                </a:lnTo>
                <a:lnTo>
                  <a:pt x="629" y="1962"/>
                </a:lnTo>
                <a:lnTo>
                  <a:pt x="683" y="1956"/>
                </a:lnTo>
                <a:lnTo>
                  <a:pt x="677" y="1482"/>
                </a:lnTo>
                <a:lnTo>
                  <a:pt x="677" y="1428"/>
                </a:lnTo>
                <a:lnTo>
                  <a:pt x="641" y="1332"/>
                </a:lnTo>
                <a:lnTo>
                  <a:pt x="611" y="1248"/>
                </a:lnTo>
                <a:lnTo>
                  <a:pt x="564" y="1212"/>
                </a:lnTo>
                <a:lnTo>
                  <a:pt x="534" y="1170"/>
                </a:lnTo>
                <a:lnTo>
                  <a:pt x="528" y="1152"/>
                </a:lnTo>
                <a:lnTo>
                  <a:pt x="492" y="1122"/>
                </a:lnTo>
                <a:lnTo>
                  <a:pt x="469" y="1074"/>
                </a:lnTo>
                <a:lnTo>
                  <a:pt x="469" y="1026"/>
                </a:lnTo>
                <a:lnTo>
                  <a:pt x="439" y="408"/>
                </a:lnTo>
                <a:lnTo>
                  <a:pt x="415" y="0"/>
                </a:lnTo>
                <a:lnTo>
                  <a:pt x="409" y="0"/>
                </a:lnTo>
                <a:lnTo>
                  <a:pt x="391" y="0"/>
                </a:lnTo>
                <a:lnTo>
                  <a:pt x="374" y="0"/>
                </a:lnTo>
                <a:lnTo>
                  <a:pt x="356" y="6"/>
                </a:lnTo>
                <a:lnTo>
                  <a:pt x="338" y="12"/>
                </a:lnTo>
                <a:lnTo>
                  <a:pt x="320" y="12"/>
                </a:lnTo>
                <a:lnTo>
                  <a:pt x="302" y="12"/>
                </a:lnTo>
                <a:lnTo>
                  <a:pt x="267" y="6"/>
                </a:lnTo>
              </a:path>
            </a:pathLst>
          </a:custGeom>
          <a:solidFill>
            <a:schemeClr val="accent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46" name="Arc 30"/>
          <p:cNvSpPr>
            <a:spLocks/>
          </p:cNvSpPr>
          <p:nvPr/>
        </p:nvSpPr>
        <p:spPr bwMode="auto">
          <a:xfrm rot="1140000">
            <a:off x="1444625" y="2405063"/>
            <a:ext cx="287338" cy="107950"/>
          </a:xfrm>
          <a:custGeom>
            <a:avLst/>
            <a:gdLst>
              <a:gd name="T0" fmla="*/ 2147483647 w 34371"/>
              <a:gd name="T1" fmla="*/ 61033751 h 21600"/>
              <a:gd name="T2" fmla="*/ 0 w 34371"/>
              <a:gd name="T3" fmla="*/ 267255573 h 21600"/>
              <a:gd name="T4" fmla="*/ 2147483647 w 34371"/>
              <a:gd name="T5" fmla="*/ 0 h 21600"/>
              <a:gd name="T6" fmla="*/ 0 60000 65536"/>
              <a:gd name="T7" fmla="*/ 0 60000 65536"/>
              <a:gd name="T8" fmla="*/ 0 60000 65536"/>
              <a:gd name="T9" fmla="*/ 0 w 34371"/>
              <a:gd name="T10" fmla="*/ 0 h 21600"/>
              <a:gd name="T11" fmla="*/ 34371 w 34371"/>
              <a:gd name="T12" fmla="*/ 21600 h 21600"/>
            </a:gdLst>
            <a:ahLst/>
            <a:cxnLst>
              <a:cxn ang="T6">
                <a:pos x="T0" y="T1"/>
              </a:cxn>
              <a:cxn ang="T7">
                <a:pos x="T2" y="T3"/>
              </a:cxn>
              <a:cxn ang="T8">
                <a:pos x="T4" y="T5"/>
              </a:cxn>
            </a:cxnLst>
            <a:rect l="T9" t="T10" r="T11" b="T12"/>
            <a:pathLst>
              <a:path w="34371" h="21600" fill="none" extrusionOk="0">
                <a:moveTo>
                  <a:pt x="34370" y="3916"/>
                </a:moveTo>
                <a:cubicBezTo>
                  <a:pt x="32481" y="14162"/>
                  <a:pt x="23547" y="21599"/>
                  <a:pt x="13129" y="21600"/>
                </a:cubicBezTo>
                <a:cubicBezTo>
                  <a:pt x="8382" y="21600"/>
                  <a:pt x="3768" y="20036"/>
                  <a:pt x="0" y="17151"/>
                </a:cubicBezTo>
              </a:path>
              <a:path w="34371" h="21600" stroke="0" extrusionOk="0">
                <a:moveTo>
                  <a:pt x="34370" y="3916"/>
                </a:moveTo>
                <a:cubicBezTo>
                  <a:pt x="32481" y="14162"/>
                  <a:pt x="23547" y="21599"/>
                  <a:pt x="13129" y="21600"/>
                </a:cubicBezTo>
                <a:cubicBezTo>
                  <a:pt x="8382" y="21600"/>
                  <a:pt x="3768" y="20036"/>
                  <a:pt x="0" y="17151"/>
                </a:cubicBezTo>
                <a:lnTo>
                  <a:pt x="13129" y="0"/>
                </a:lnTo>
                <a:lnTo>
                  <a:pt x="34370" y="391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wrap="none" anchor="ctr"/>
          <a:lstStyle/>
          <a:p>
            <a:endParaRPr lang="sr-Cyrl-RS"/>
          </a:p>
        </p:txBody>
      </p:sp>
      <p:sp>
        <p:nvSpPr>
          <p:cNvPr id="14347" name="Line 31"/>
          <p:cNvSpPr>
            <a:spLocks noChangeShapeType="1"/>
          </p:cNvSpPr>
          <p:nvPr/>
        </p:nvSpPr>
        <p:spPr bwMode="auto">
          <a:xfrm>
            <a:off x="1073150" y="4175125"/>
            <a:ext cx="30163" cy="98742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0">
                <a:solidFill>
                  <a:srgbClr val="000000"/>
                </a:solidFill>
                <a:round/>
                <a:headEnd type="none" w="sm" len="sm"/>
                <a:tailEnd type="none" w="sm" len="sm"/>
              </a14:hiddenLine>
            </a:ext>
          </a:extLst>
        </p:spPr>
        <p:txBody>
          <a:bodyPr wrap="none" anchor="ctr"/>
          <a:lstStyle/>
          <a:p>
            <a:endParaRPr lang="sr-Cyrl-RS"/>
          </a:p>
        </p:txBody>
      </p:sp>
      <p:sp>
        <p:nvSpPr>
          <p:cNvPr id="14348" name="Freeform 32"/>
          <p:cNvSpPr>
            <a:spLocks/>
          </p:cNvSpPr>
          <p:nvPr/>
        </p:nvSpPr>
        <p:spPr bwMode="auto">
          <a:xfrm>
            <a:off x="1058863" y="3962400"/>
            <a:ext cx="450850" cy="796925"/>
          </a:xfrm>
          <a:custGeom>
            <a:avLst/>
            <a:gdLst>
              <a:gd name="T0" fmla="*/ 2147483647 w 336"/>
              <a:gd name="T1" fmla="*/ 0 h 862"/>
              <a:gd name="T2" fmla="*/ 2147483647 w 336"/>
              <a:gd name="T3" fmla="*/ 2147483647 h 862"/>
              <a:gd name="T4" fmla="*/ 2147483647 w 336"/>
              <a:gd name="T5" fmla="*/ 2147483647 h 862"/>
              <a:gd name="T6" fmla="*/ 2147483647 w 336"/>
              <a:gd name="T7" fmla="*/ 2147483647 h 862"/>
              <a:gd name="T8" fmla="*/ 2147483647 w 336"/>
              <a:gd name="T9" fmla="*/ 2147483647 h 862"/>
              <a:gd name="T10" fmla="*/ 2147483647 w 336"/>
              <a:gd name="T11" fmla="*/ 2147483647 h 862"/>
              <a:gd name="T12" fmla="*/ 2147483647 w 336"/>
              <a:gd name="T13" fmla="*/ 2147483647 h 862"/>
              <a:gd name="T14" fmla="*/ 2147483647 w 336"/>
              <a:gd name="T15" fmla="*/ 2147483647 h 862"/>
              <a:gd name="T16" fmla="*/ 2147483647 w 336"/>
              <a:gd name="T17" fmla="*/ 2147483647 h 862"/>
              <a:gd name="T18" fmla="*/ 2147483647 w 336"/>
              <a:gd name="T19" fmla="*/ 2147483647 h 862"/>
              <a:gd name="T20" fmla="*/ 2147483647 w 336"/>
              <a:gd name="T21" fmla="*/ 2147483647 h 862"/>
              <a:gd name="T22" fmla="*/ 2147483647 w 336"/>
              <a:gd name="T23" fmla="*/ 2147483647 h 862"/>
              <a:gd name="T24" fmla="*/ 2147483647 w 336"/>
              <a:gd name="T25" fmla="*/ 2147483647 h 862"/>
              <a:gd name="T26" fmla="*/ 2147483647 w 336"/>
              <a:gd name="T27" fmla="*/ 2147483647 h 862"/>
              <a:gd name="T28" fmla="*/ 2147483647 w 336"/>
              <a:gd name="T29" fmla="*/ 2147483647 h 862"/>
              <a:gd name="T30" fmla="*/ 2147483647 w 336"/>
              <a:gd name="T31" fmla="*/ 2147483647 h 862"/>
              <a:gd name="T32" fmla="*/ 2147483647 w 336"/>
              <a:gd name="T33" fmla="*/ 2147483647 h 862"/>
              <a:gd name="T34" fmla="*/ 2147483647 w 336"/>
              <a:gd name="T35" fmla="*/ 2147483647 h 862"/>
              <a:gd name="T36" fmla="*/ 2147483647 w 336"/>
              <a:gd name="T37" fmla="*/ 2147483647 h 862"/>
              <a:gd name="T38" fmla="*/ 2147483647 w 336"/>
              <a:gd name="T39" fmla="*/ 2147483647 h 862"/>
              <a:gd name="T40" fmla="*/ 2147483647 w 336"/>
              <a:gd name="T41" fmla="*/ 2147483647 h 862"/>
              <a:gd name="T42" fmla="*/ 2147483647 w 336"/>
              <a:gd name="T43" fmla="*/ 2147483647 h 862"/>
              <a:gd name="T44" fmla="*/ 2147483647 w 336"/>
              <a:gd name="T45" fmla="*/ 2147483647 h 862"/>
              <a:gd name="T46" fmla="*/ 2147483647 w 336"/>
              <a:gd name="T47" fmla="*/ 2147483647 h 862"/>
              <a:gd name="T48" fmla="*/ 0 w 336"/>
              <a:gd name="T49" fmla="*/ 2147483647 h 862"/>
              <a:gd name="T50" fmla="*/ 2147483647 w 336"/>
              <a:gd name="T51" fmla="*/ 0 h 86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36"/>
              <a:gd name="T79" fmla="*/ 0 h 862"/>
              <a:gd name="T80" fmla="*/ 336 w 336"/>
              <a:gd name="T81" fmla="*/ 862 h 86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36" h="862">
                <a:moveTo>
                  <a:pt x="10" y="0"/>
                </a:moveTo>
                <a:lnTo>
                  <a:pt x="64" y="11"/>
                </a:lnTo>
                <a:lnTo>
                  <a:pt x="97" y="32"/>
                </a:lnTo>
                <a:lnTo>
                  <a:pt x="129" y="54"/>
                </a:lnTo>
                <a:lnTo>
                  <a:pt x="162" y="65"/>
                </a:lnTo>
                <a:lnTo>
                  <a:pt x="194" y="65"/>
                </a:lnTo>
                <a:lnTo>
                  <a:pt x="226" y="65"/>
                </a:lnTo>
                <a:lnTo>
                  <a:pt x="270" y="65"/>
                </a:lnTo>
                <a:lnTo>
                  <a:pt x="302" y="65"/>
                </a:lnTo>
                <a:lnTo>
                  <a:pt x="335" y="65"/>
                </a:lnTo>
                <a:lnTo>
                  <a:pt x="335" y="98"/>
                </a:lnTo>
                <a:lnTo>
                  <a:pt x="335" y="131"/>
                </a:lnTo>
                <a:lnTo>
                  <a:pt x="335" y="163"/>
                </a:lnTo>
                <a:lnTo>
                  <a:pt x="335" y="196"/>
                </a:lnTo>
                <a:lnTo>
                  <a:pt x="313" y="818"/>
                </a:lnTo>
                <a:lnTo>
                  <a:pt x="302" y="851"/>
                </a:lnTo>
                <a:lnTo>
                  <a:pt x="270" y="861"/>
                </a:lnTo>
                <a:lnTo>
                  <a:pt x="237" y="861"/>
                </a:lnTo>
                <a:lnTo>
                  <a:pt x="205" y="861"/>
                </a:lnTo>
                <a:lnTo>
                  <a:pt x="172" y="861"/>
                </a:lnTo>
                <a:lnTo>
                  <a:pt x="118" y="861"/>
                </a:lnTo>
                <a:lnTo>
                  <a:pt x="86" y="861"/>
                </a:lnTo>
                <a:lnTo>
                  <a:pt x="43" y="861"/>
                </a:lnTo>
                <a:lnTo>
                  <a:pt x="10" y="851"/>
                </a:lnTo>
                <a:lnTo>
                  <a:pt x="0" y="818"/>
                </a:lnTo>
                <a:lnTo>
                  <a:pt x="10" y="0"/>
                </a:lnTo>
              </a:path>
            </a:pathLst>
          </a:custGeom>
          <a:solidFill>
            <a:schemeClr val="folHlink"/>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49" name="Freeform 33"/>
          <p:cNvSpPr>
            <a:spLocks/>
          </p:cNvSpPr>
          <p:nvPr/>
        </p:nvSpPr>
        <p:spPr bwMode="auto">
          <a:xfrm>
            <a:off x="1158875" y="4133850"/>
            <a:ext cx="277813" cy="111125"/>
          </a:xfrm>
          <a:custGeom>
            <a:avLst/>
            <a:gdLst>
              <a:gd name="T0" fmla="*/ 0 w 207"/>
              <a:gd name="T1" fmla="*/ 2147483647 h 121"/>
              <a:gd name="T2" fmla="*/ 2147483647 w 207"/>
              <a:gd name="T3" fmla="*/ 2147483647 h 121"/>
              <a:gd name="T4" fmla="*/ 2147483647 w 207"/>
              <a:gd name="T5" fmla="*/ 0 h 121"/>
              <a:gd name="T6" fmla="*/ 2147483647 w 207"/>
              <a:gd name="T7" fmla="*/ 2147483647 h 121"/>
              <a:gd name="T8" fmla="*/ 2147483647 w 207"/>
              <a:gd name="T9" fmla="*/ 2147483647 h 121"/>
              <a:gd name="T10" fmla="*/ 2147483647 w 207"/>
              <a:gd name="T11" fmla="*/ 2147483647 h 121"/>
              <a:gd name="T12" fmla="*/ 2147483647 w 207"/>
              <a:gd name="T13" fmla="*/ 2147483647 h 121"/>
              <a:gd name="T14" fmla="*/ 2147483647 w 207"/>
              <a:gd name="T15" fmla="*/ 2147483647 h 121"/>
              <a:gd name="T16" fmla="*/ 2147483647 w 207"/>
              <a:gd name="T17" fmla="*/ 2147483647 h 121"/>
              <a:gd name="T18" fmla="*/ 2147483647 w 207"/>
              <a:gd name="T19" fmla="*/ 2147483647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7"/>
              <a:gd name="T31" fmla="*/ 0 h 121"/>
              <a:gd name="T32" fmla="*/ 207 w 207"/>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7" h="121">
                <a:moveTo>
                  <a:pt x="0" y="33"/>
                </a:moveTo>
                <a:lnTo>
                  <a:pt x="43" y="33"/>
                </a:lnTo>
                <a:lnTo>
                  <a:pt x="87" y="0"/>
                </a:lnTo>
                <a:lnTo>
                  <a:pt x="98" y="33"/>
                </a:lnTo>
                <a:lnTo>
                  <a:pt x="98" y="66"/>
                </a:lnTo>
                <a:lnTo>
                  <a:pt x="129" y="87"/>
                </a:lnTo>
                <a:lnTo>
                  <a:pt x="162" y="76"/>
                </a:lnTo>
                <a:lnTo>
                  <a:pt x="206" y="66"/>
                </a:lnTo>
                <a:lnTo>
                  <a:pt x="151" y="120"/>
                </a:lnTo>
                <a:lnTo>
                  <a:pt x="195" y="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a:lstStyle/>
          <a:p>
            <a:endParaRPr lang="sr-Cyrl-RS"/>
          </a:p>
        </p:txBody>
      </p:sp>
      <p:sp>
        <p:nvSpPr>
          <p:cNvPr id="14350" name="Freeform 34"/>
          <p:cNvSpPr>
            <a:spLocks/>
          </p:cNvSpPr>
          <p:nvPr/>
        </p:nvSpPr>
        <p:spPr bwMode="auto">
          <a:xfrm>
            <a:off x="1073150" y="4305300"/>
            <a:ext cx="277813" cy="31750"/>
          </a:xfrm>
          <a:custGeom>
            <a:avLst/>
            <a:gdLst>
              <a:gd name="T0" fmla="*/ 0 w 206"/>
              <a:gd name="T1" fmla="*/ 2147483647 h 33"/>
              <a:gd name="T2" fmla="*/ 2147483647 w 206"/>
              <a:gd name="T3" fmla="*/ 0 h 33"/>
              <a:gd name="T4" fmla="*/ 2147483647 w 206"/>
              <a:gd name="T5" fmla="*/ 2147483647 h 33"/>
              <a:gd name="T6" fmla="*/ 2147483647 w 206"/>
              <a:gd name="T7" fmla="*/ 2147483647 h 33"/>
              <a:gd name="T8" fmla="*/ 2147483647 w 206"/>
              <a:gd name="T9" fmla="*/ 2147483647 h 33"/>
              <a:gd name="T10" fmla="*/ 2147483647 w 206"/>
              <a:gd name="T11" fmla="*/ 2147483647 h 33"/>
              <a:gd name="T12" fmla="*/ 2147483647 w 206"/>
              <a:gd name="T13" fmla="*/ 2147483647 h 33"/>
              <a:gd name="T14" fmla="*/ 2147483647 w 206"/>
              <a:gd name="T15" fmla="*/ 2147483647 h 33"/>
              <a:gd name="T16" fmla="*/ 0 60000 65536"/>
              <a:gd name="T17" fmla="*/ 0 60000 65536"/>
              <a:gd name="T18" fmla="*/ 0 60000 65536"/>
              <a:gd name="T19" fmla="*/ 0 60000 65536"/>
              <a:gd name="T20" fmla="*/ 0 60000 65536"/>
              <a:gd name="T21" fmla="*/ 0 60000 65536"/>
              <a:gd name="T22" fmla="*/ 0 60000 65536"/>
              <a:gd name="T23" fmla="*/ 0 60000 65536"/>
              <a:gd name="T24" fmla="*/ 0 w 206"/>
              <a:gd name="T25" fmla="*/ 0 h 33"/>
              <a:gd name="T26" fmla="*/ 206 w 206"/>
              <a:gd name="T27" fmla="*/ 33 h 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6" h="33">
                <a:moveTo>
                  <a:pt x="0" y="10"/>
                </a:moveTo>
                <a:lnTo>
                  <a:pt x="43" y="0"/>
                </a:lnTo>
                <a:lnTo>
                  <a:pt x="75" y="21"/>
                </a:lnTo>
                <a:lnTo>
                  <a:pt x="107" y="21"/>
                </a:lnTo>
                <a:lnTo>
                  <a:pt x="140" y="21"/>
                </a:lnTo>
                <a:lnTo>
                  <a:pt x="172" y="21"/>
                </a:lnTo>
                <a:lnTo>
                  <a:pt x="205" y="32"/>
                </a:lnTo>
                <a:lnTo>
                  <a:pt x="194" y="2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a:lstStyle/>
          <a:p>
            <a:endParaRPr lang="sr-Cyrl-RS"/>
          </a:p>
        </p:txBody>
      </p:sp>
      <p:sp>
        <p:nvSpPr>
          <p:cNvPr id="14351" name="Freeform 35"/>
          <p:cNvSpPr>
            <a:spLocks/>
          </p:cNvSpPr>
          <p:nvPr/>
        </p:nvSpPr>
        <p:spPr bwMode="auto">
          <a:xfrm>
            <a:off x="1042988" y="4506913"/>
            <a:ext cx="409575" cy="112712"/>
          </a:xfrm>
          <a:custGeom>
            <a:avLst/>
            <a:gdLst>
              <a:gd name="T0" fmla="*/ 0 w 304"/>
              <a:gd name="T1" fmla="*/ 2147483647 h 121"/>
              <a:gd name="T2" fmla="*/ 2147483647 w 304"/>
              <a:gd name="T3" fmla="*/ 2147483647 h 121"/>
              <a:gd name="T4" fmla="*/ 2147483647 w 304"/>
              <a:gd name="T5" fmla="*/ 0 h 121"/>
              <a:gd name="T6" fmla="*/ 2147483647 w 304"/>
              <a:gd name="T7" fmla="*/ 2147483647 h 121"/>
              <a:gd name="T8" fmla="*/ 2147483647 w 304"/>
              <a:gd name="T9" fmla="*/ 2147483647 h 121"/>
              <a:gd name="T10" fmla="*/ 2147483647 w 304"/>
              <a:gd name="T11" fmla="*/ 2147483647 h 121"/>
              <a:gd name="T12" fmla="*/ 2147483647 w 304"/>
              <a:gd name="T13" fmla="*/ 2147483647 h 121"/>
              <a:gd name="T14" fmla="*/ 2147483647 w 304"/>
              <a:gd name="T15" fmla="*/ 2147483647 h 121"/>
              <a:gd name="T16" fmla="*/ 2147483647 w 304"/>
              <a:gd name="T17" fmla="*/ 2147483647 h 121"/>
              <a:gd name="T18" fmla="*/ 2147483647 w 304"/>
              <a:gd name="T19" fmla="*/ 2147483647 h 121"/>
              <a:gd name="T20" fmla="*/ 2147483647 w 304"/>
              <a:gd name="T21" fmla="*/ 2147483647 h 121"/>
              <a:gd name="T22" fmla="*/ 2147483647 w 304"/>
              <a:gd name="T23" fmla="*/ 2147483647 h 121"/>
              <a:gd name="T24" fmla="*/ 2147483647 w 304"/>
              <a:gd name="T25" fmla="*/ 2147483647 h 121"/>
              <a:gd name="T26" fmla="*/ 2147483647 w 304"/>
              <a:gd name="T27" fmla="*/ 2147483647 h 121"/>
              <a:gd name="T28" fmla="*/ 2147483647 w 304"/>
              <a:gd name="T29" fmla="*/ 2147483647 h 121"/>
              <a:gd name="T30" fmla="*/ 2147483647 w 304"/>
              <a:gd name="T31" fmla="*/ 2147483647 h 121"/>
              <a:gd name="T32" fmla="*/ 2147483647 w 304"/>
              <a:gd name="T33" fmla="*/ 2147483647 h 121"/>
              <a:gd name="T34" fmla="*/ 2147483647 w 304"/>
              <a:gd name="T35" fmla="*/ 2147483647 h 121"/>
              <a:gd name="T36" fmla="*/ 2147483647 w 304"/>
              <a:gd name="T37" fmla="*/ 2147483647 h 121"/>
              <a:gd name="T38" fmla="*/ 2147483647 w 304"/>
              <a:gd name="T39" fmla="*/ 2147483647 h 121"/>
              <a:gd name="T40" fmla="*/ 2147483647 w 304"/>
              <a:gd name="T41" fmla="*/ 2147483647 h 121"/>
              <a:gd name="T42" fmla="*/ 2147483647 w 304"/>
              <a:gd name="T43" fmla="*/ 2147483647 h 12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04"/>
              <a:gd name="T67" fmla="*/ 0 h 121"/>
              <a:gd name="T68" fmla="*/ 304 w 304"/>
              <a:gd name="T69" fmla="*/ 121 h 12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04" h="121">
                <a:moveTo>
                  <a:pt x="0" y="32"/>
                </a:moveTo>
                <a:lnTo>
                  <a:pt x="43" y="32"/>
                </a:lnTo>
                <a:lnTo>
                  <a:pt x="65" y="0"/>
                </a:lnTo>
                <a:lnTo>
                  <a:pt x="65" y="32"/>
                </a:lnTo>
                <a:lnTo>
                  <a:pt x="97" y="32"/>
                </a:lnTo>
                <a:lnTo>
                  <a:pt x="129" y="32"/>
                </a:lnTo>
                <a:lnTo>
                  <a:pt x="162" y="32"/>
                </a:lnTo>
                <a:lnTo>
                  <a:pt x="129" y="22"/>
                </a:lnTo>
                <a:lnTo>
                  <a:pt x="97" y="65"/>
                </a:lnTo>
                <a:lnTo>
                  <a:pt x="86" y="98"/>
                </a:lnTo>
                <a:lnTo>
                  <a:pt x="204" y="120"/>
                </a:lnTo>
                <a:lnTo>
                  <a:pt x="248" y="98"/>
                </a:lnTo>
                <a:lnTo>
                  <a:pt x="292" y="65"/>
                </a:lnTo>
                <a:lnTo>
                  <a:pt x="303" y="32"/>
                </a:lnTo>
                <a:lnTo>
                  <a:pt x="303" y="76"/>
                </a:lnTo>
                <a:lnTo>
                  <a:pt x="281" y="22"/>
                </a:lnTo>
                <a:lnTo>
                  <a:pt x="226" y="32"/>
                </a:lnTo>
                <a:lnTo>
                  <a:pt x="184" y="54"/>
                </a:lnTo>
                <a:lnTo>
                  <a:pt x="173" y="87"/>
                </a:lnTo>
                <a:lnTo>
                  <a:pt x="194" y="54"/>
                </a:lnTo>
                <a:lnTo>
                  <a:pt x="194" y="98"/>
                </a:lnTo>
                <a:lnTo>
                  <a:pt x="54" y="1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a:lstStyle/>
          <a:p>
            <a:endParaRPr lang="sr-Cyrl-RS"/>
          </a:p>
        </p:txBody>
      </p:sp>
      <p:sp>
        <p:nvSpPr>
          <p:cNvPr id="14352" name="Arc 36"/>
          <p:cNvSpPr>
            <a:spLocks/>
          </p:cNvSpPr>
          <p:nvPr/>
        </p:nvSpPr>
        <p:spPr bwMode="auto">
          <a:xfrm rot="-2520000">
            <a:off x="1441450" y="2381250"/>
            <a:ext cx="304800" cy="212725"/>
          </a:xfrm>
          <a:custGeom>
            <a:avLst/>
            <a:gdLst>
              <a:gd name="T0" fmla="*/ 0 w 26155"/>
              <a:gd name="T1" fmla="*/ 600337535 h 21600"/>
              <a:gd name="T2" fmla="*/ 2147483647 w 26155"/>
              <a:gd name="T3" fmla="*/ 2147483647 h 21600"/>
              <a:gd name="T4" fmla="*/ 2147483647 w 26155"/>
              <a:gd name="T5" fmla="*/ 2147483647 h 21600"/>
              <a:gd name="T6" fmla="*/ 0 60000 65536"/>
              <a:gd name="T7" fmla="*/ 0 60000 65536"/>
              <a:gd name="T8" fmla="*/ 0 60000 65536"/>
              <a:gd name="T9" fmla="*/ 0 w 26155"/>
              <a:gd name="T10" fmla="*/ 0 h 21600"/>
              <a:gd name="T11" fmla="*/ 26155 w 26155"/>
              <a:gd name="T12" fmla="*/ 21600 h 21600"/>
            </a:gdLst>
            <a:ahLst/>
            <a:cxnLst>
              <a:cxn ang="T6">
                <a:pos x="T0" y="T1"/>
              </a:cxn>
              <a:cxn ang="T7">
                <a:pos x="T2" y="T3"/>
              </a:cxn>
              <a:cxn ang="T8">
                <a:pos x="T4" y="T5"/>
              </a:cxn>
            </a:cxnLst>
            <a:rect l="T9" t="T10" r="T11" b="T12"/>
            <a:pathLst>
              <a:path w="26155" h="21600" fill="none" extrusionOk="0">
                <a:moveTo>
                  <a:pt x="-1" y="657"/>
                </a:moveTo>
                <a:cubicBezTo>
                  <a:pt x="1729" y="220"/>
                  <a:pt x="3506" y="-1"/>
                  <a:pt x="5290" y="0"/>
                </a:cubicBezTo>
                <a:cubicBezTo>
                  <a:pt x="15068" y="0"/>
                  <a:pt x="23627" y="6569"/>
                  <a:pt x="26155" y="16014"/>
                </a:cubicBezTo>
              </a:path>
              <a:path w="26155" h="21600" stroke="0" extrusionOk="0">
                <a:moveTo>
                  <a:pt x="-1" y="657"/>
                </a:moveTo>
                <a:cubicBezTo>
                  <a:pt x="1729" y="220"/>
                  <a:pt x="3506" y="-1"/>
                  <a:pt x="5290" y="0"/>
                </a:cubicBezTo>
                <a:cubicBezTo>
                  <a:pt x="15068" y="0"/>
                  <a:pt x="23627" y="6569"/>
                  <a:pt x="26155" y="16014"/>
                </a:cubicBezTo>
                <a:lnTo>
                  <a:pt x="5290" y="21600"/>
                </a:lnTo>
                <a:lnTo>
                  <a:pt x="-1" y="657"/>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cap="rnd">
                <a:solidFill>
                  <a:srgbClr val="000000"/>
                </a:solidFill>
                <a:round/>
                <a:headEnd type="none" w="sm" len="sm"/>
                <a:tailEnd type="none" w="sm" len="sm"/>
              </a14:hiddenLine>
            </a:ext>
          </a:extLst>
        </p:spPr>
        <p:txBody>
          <a:bodyPr wrap="none" anchor="ctr"/>
          <a:lstStyle/>
          <a:p>
            <a:endParaRPr lang="sr-Cyrl-RS"/>
          </a:p>
        </p:txBody>
      </p:sp>
      <p:sp>
        <p:nvSpPr>
          <p:cNvPr id="14353" name="Freeform 37"/>
          <p:cNvSpPr>
            <a:spLocks/>
          </p:cNvSpPr>
          <p:nvPr/>
        </p:nvSpPr>
        <p:spPr bwMode="auto">
          <a:xfrm>
            <a:off x="1682750" y="3486150"/>
            <a:ext cx="206375" cy="354013"/>
          </a:xfrm>
          <a:custGeom>
            <a:avLst/>
            <a:gdLst>
              <a:gd name="T0" fmla="*/ 0 w 153"/>
              <a:gd name="T1" fmla="*/ 0 h 383"/>
              <a:gd name="T2" fmla="*/ 2147483647 w 153"/>
              <a:gd name="T3" fmla="*/ 2147483647 h 383"/>
              <a:gd name="T4" fmla="*/ 2147483647 w 153"/>
              <a:gd name="T5" fmla="*/ 2147483647 h 383"/>
              <a:gd name="T6" fmla="*/ 2147483647 w 153"/>
              <a:gd name="T7" fmla="*/ 2147483647 h 383"/>
              <a:gd name="T8" fmla="*/ 2147483647 w 153"/>
              <a:gd name="T9" fmla="*/ 2147483647 h 383"/>
              <a:gd name="T10" fmla="*/ 2147483647 w 153"/>
              <a:gd name="T11" fmla="*/ 2147483647 h 383"/>
              <a:gd name="T12" fmla="*/ 2147483647 w 153"/>
              <a:gd name="T13" fmla="*/ 2147483647 h 383"/>
              <a:gd name="T14" fmla="*/ 2147483647 w 153"/>
              <a:gd name="T15" fmla="*/ 2147483647 h 383"/>
              <a:gd name="T16" fmla="*/ 2147483647 w 153"/>
              <a:gd name="T17" fmla="*/ 2147483647 h 383"/>
              <a:gd name="T18" fmla="*/ 2147483647 w 153"/>
              <a:gd name="T19" fmla="*/ 2147483647 h 383"/>
              <a:gd name="T20" fmla="*/ 2147483647 w 153"/>
              <a:gd name="T21" fmla="*/ 2147483647 h 383"/>
              <a:gd name="T22" fmla="*/ 2147483647 w 153"/>
              <a:gd name="T23" fmla="*/ 2147483647 h 383"/>
              <a:gd name="T24" fmla="*/ 2147483647 w 153"/>
              <a:gd name="T25" fmla="*/ 2147483647 h 383"/>
              <a:gd name="T26" fmla="*/ 2147483647 w 153"/>
              <a:gd name="T27" fmla="*/ 2147483647 h 383"/>
              <a:gd name="T28" fmla="*/ 2147483647 w 153"/>
              <a:gd name="T29" fmla="*/ 2147483647 h 383"/>
              <a:gd name="T30" fmla="*/ 2147483647 w 153"/>
              <a:gd name="T31" fmla="*/ 2147483647 h 383"/>
              <a:gd name="T32" fmla="*/ 0 w 153"/>
              <a:gd name="T33" fmla="*/ 0 h 3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3"/>
              <a:gd name="T52" fmla="*/ 0 h 383"/>
              <a:gd name="T53" fmla="*/ 153 w 153"/>
              <a:gd name="T54" fmla="*/ 383 h 3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3" h="383">
                <a:moveTo>
                  <a:pt x="0" y="0"/>
                </a:moveTo>
                <a:lnTo>
                  <a:pt x="43" y="22"/>
                </a:lnTo>
                <a:lnTo>
                  <a:pt x="64" y="55"/>
                </a:lnTo>
                <a:lnTo>
                  <a:pt x="86" y="88"/>
                </a:lnTo>
                <a:lnTo>
                  <a:pt x="97" y="120"/>
                </a:lnTo>
                <a:lnTo>
                  <a:pt x="130" y="153"/>
                </a:lnTo>
                <a:lnTo>
                  <a:pt x="141" y="186"/>
                </a:lnTo>
                <a:lnTo>
                  <a:pt x="141" y="219"/>
                </a:lnTo>
                <a:lnTo>
                  <a:pt x="152" y="251"/>
                </a:lnTo>
                <a:lnTo>
                  <a:pt x="152" y="284"/>
                </a:lnTo>
                <a:lnTo>
                  <a:pt x="152" y="317"/>
                </a:lnTo>
                <a:lnTo>
                  <a:pt x="152" y="350"/>
                </a:lnTo>
                <a:lnTo>
                  <a:pt x="152" y="382"/>
                </a:lnTo>
                <a:lnTo>
                  <a:pt x="108" y="230"/>
                </a:lnTo>
                <a:lnTo>
                  <a:pt x="108" y="153"/>
                </a:lnTo>
                <a:lnTo>
                  <a:pt x="75" y="99"/>
                </a:lnTo>
                <a:lnTo>
                  <a:pt x="0" y="0"/>
                </a:lnTo>
              </a:path>
            </a:pathLst>
          </a:custGeom>
          <a:solidFill>
            <a:schemeClr val="bg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54" name="Freeform 38"/>
          <p:cNvSpPr>
            <a:spLocks/>
          </p:cNvSpPr>
          <p:nvPr/>
        </p:nvSpPr>
        <p:spPr bwMode="auto">
          <a:xfrm>
            <a:off x="1784350" y="4333875"/>
            <a:ext cx="220663" cy="777875"/>
          </a:xfrm>
          <a:custGeom>
            <a:avLst/>
            <a:gdLst>
              <a:gd name="T0" fmla="*/ 2147483647 w 163"/>
              <a:gd name="T1" fmla="*/ 0 h 841"/>
              <a:gd name="T2" fmla="*/ 2147483647 w 163"/>
              <a:gd name="T3" fmla="*/ 2147483647 h 841"/>
              <a:gd name="T4" fmla="*/ 2147483647 w 163"/>
              <a:gd name="T5" fmla="*/ 2147483647 h 841"/>
              <a:gd name="T6" fmla="*/ 2147483647 w 163"/>
              <a:gd name="T7" fmla="*/ 2147483647 h 841"/>
              <a:gd name="T8" fmla="*/ 2147483647 w 163"/>
              <a:gd name="T9" fmla="*/ 2147483647 h 841"/>
              <a:gd name="T10" fmla="*/ 2147483647 w 163"/>
              <a:gd name="T11" fmla="*/ 2147483647 h 841"/>
              <a:gd name="T12" fmla="*/ 2147483647 w 163"/>
              <a:gd name="T13" fmla="*/ 2147483647 h 841"/>
              <a:gd name="T14" fmla="*/ 0 w 163"/>
              <a:gd name="T15" fmla="*/ 2147483647 h 841"/>
              <a:gd name="T16" fmla="*/ 2147483647 w 163"/>
              <a:gd name="T17" fmla="*/ 2147483647 h 841"/>
              <a:gd name="T18" fmla="*/ 2147483647 w 163"/>
              <a:gd name="T19" fmla="*/ 2147483647 h 841"/>
              <a:gd name="T20" fmla="*/ 2147483647 w 163"/>
              <a:gd name="T21" fmla="*/ 2147483647 h 841"/>
              <a:gd name="T22" fmla="*/ 2147483647 w 163"/>
              <a:gd name="T23" fmla="*/ 2147483647 h 841"/>
              <a:gd name="T24" fmla="*/ 2147483647 w 163"/>
              <a:gd name="T25" fmla="*/ 2147483647 h 841"/>
              <a:gd name="T26" fmla="*/ 2147483647 w 163"/>
              <a:gd name="T27" fmla="*/ 0 h 8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3"/>
              <a:gd name="T43" fmla="*/ 0 h 841"/>
              <a:gd name="T44" fmla="*/ 163 w 163"/>
              <a:gd name="T45" fmla="*/ 841 h 84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3" h="841">
                <a:moveTo>
                  <a:pt x="162" y="0"/>
                </a:moveTo>
                <a:lnTo>
                  <a:pt x="162" y="207"/>
                </a:lnTo>
                <a:lnTo>
                  <a:pt x="162" y="414"/>
                </a:lnTo>
                <a:lnTo>
                  <a:pt x="162" y="654"/>
                </a:lnTo>
                <a:lnTo>
                  <a:pt x="162" y="753"/>
                </a:lnTo>
                <a:lnTo>
                  <a:pt x="151" y="807"/>
                </a:lnTo>
                <a:lnTo>
                  <a:pt x="96" y="807"/>
                </a:lnTo>
                <a:lnTo>
                  <a:pt x="0" y="840"/>
                </a:lnTo>
                <a:lnTo>
                  <a:pt x="76" y="774"/>
                </a:lnTo>
                <a:lnTo>
                  <a:pt x="107" y="720"/>
                </a:lnTo>
                <a:lnTo>
                  <a:pt x="107" y="556"/>
                </a:lnTo>
                <a:lnTo>
                  <a:pt x="107" y="360"/>
                </a:lnTo>
                <a:lnTo>
                  <a:pt x="107" y="327"/>
                </a:lnTo>
                <a:lnTo>
                  <a:pt x="162" y="0"/>
                </a:lnTo>
              </a:path>
            </a:pathLst>
          </a:custGeom>
          <a:solidFill>
            <a:schemeClr val="bg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55" name="Freeform 39"/>
          <p:cNvSpPr>
            <a:spLocks/>
          </p:cNvSpPr>
          <p:nvPr/>
        </p:nvSpPr>
        <p:spPr bwMode="auto">
          <a:xfrm>
            <a:off x="1654175" y="2579688"/>
            <a:ext cx="46038" cy="827087"/>
          </a:xfrm>
          <a:custGeom>
            <a:avLst/>
            <a:gdLst>
              <a:gd name="T0" fmla="*/ 0 w 33"/>
              <a:gd name="T1" fmla="*/ 0 h 895"/>
              <a:gd name="T2" fmla="*/ 0 w 33"/>
              <a:gd name="T3" fmla="*/ 2147483647 h 895"/>
              <a:gd name="T4" fmla="*/ 0 w 33"/>
              <a:gd name="T5" fmla="*/ 2147483647 h 895"/>
              <a:gd name="T6" fmla="*/ 0 w 33"/>
              <a:gd name="T7" fmla="*/ 2147483647 h 895"/>
              <a:gd name="T8" fmla="*/ 0 w 33"/>
              <a:gd name="T9" fmla="*/ 2147483647 h 895"/>
              <a:gd name="T10" fmla="*/ 0 w 33"/>
              <a:gd name="T11" fmla="*/ 2147483647 h 895"/>
              <a:gd name="T12" fmla="*/ 0 w 33"/>
              <a:gd name="T13" fmla="*/ 2147483647 h 895"/>
              <a:gd name="T14" fmla="*/ 0 w 33"/>
              <a:gd name="T15" fmla="*/ 2147483647 h 895"/>
              <a:gd name="T16" fmla="*/ 0 w 33"/>
              <a:gd name="T17" fmla="*/ 2147483647 h 895"/>
              <a:gd name="T18" fmla="*/ 0 w 33"/>
              <a:gd name="T19" fmla="*/ 2147483647 h 895"/>
              <a:gd name="T20" fmla="*/ 0 w 33"/>
              <a:gd name="T21" fmla="*/ 2147483647 h 895"/>
              <a:gd name="T22" fmla="*/ 0 w 33"/>
              <a:gd name="T23" fmla="*/ 2147483647 h 895"/>
              <a:gd name="T24" fmla="*/ 0 w 33"/>
              <a:gd name="T25" fmla="*/ 2147483647 h 895"/>
              <a:gd name="T26" fmla="*/ 0 w 33"/>
              <a:gd name="T27" fmla="*/ 2147483647 h 895"/>
              <a:gd name="T28" fmla="*/ 0 w 33"/>
              <a:gd name="T29" fmla="*/ 2147483647 h 895"/>
              <a:gd name="T30" fmla="*/ 0 w 33"/>
              <a:gd name="T31" fmla="*/ 2147483647 h 895"/>
              <a:gd name="T32" fmla="*/ 0 w 33"/>
              <a:gd name="T33" fmla="*/ 2147483647 h 895"/>
              <a:gd name="T34" fmla="*/ 0 w 33"/>
              <a:gd name="T35" fmla="*/ 2147483647 h 895"/>
              <a:gd name="T36" fmla="*/ 0 w 33"/>
              <a:gd name="T37" fmla="*/ 2147483647 h 895"/>
              <a:gd name="T38" fmla="*/ 0 w 33"/>
              <a:gd name="T39" fmla="*/ 2147483647 h 895"/>
              <a:gd name="T40" fmla="*/ 0 w 33"/>
              <a:gd name="T41" fmla="*/ 2147483647 h 895"/>
              <a:gd name="T42" fmla="*/ 0 w 33"/>
              <a:gd name="T43" fmla="*/ 2147483647 h 895"/>
              <a:gd name="T44" fmla="*/ 0 w 33"/>
              <a:gd name="T45" fmla="*/ 2147483647 h 895"/>
              <a:gd name="T46" fmla="*/ 0 w 33"/>
              <a:gd name="T47" fmla="*/ 2147483647 h 895"/>
              <a:gd name="T48" fmla="*/ 0 w 33"/>
              <a:gd name="T49" fmla="*/ 2147483647 h 895"/>
              <a:gd name="T50" fmla="*/ 2147483647 w 33"/>
              <a:gd name="T51" fmla="*/ 2147483647 h 895"/>
              <a:gd name="T52" fmla="*/ 2147483647 w 33"/>
              <a:gd name="T53" fmla="*/ 2147483647 h 895"/>
              <a:gd name="T54" fmla="*/ 2147483647 w 33"/>
              <a:gd name="T55" fmla="*/ 2147483647 h 895"/>
              <a:gd name="T56" fmla="*/ 2147483647 w 33"/>
              <a:gd name="T57" fmla="*/ 2147483647 h 895"/>
              <a:gd name="T58" fmla="*/ 2147483647 w 33"/>
              <a:gd name="T59" fmla="*/ 2147483647 h 895"/>
              <a:gd name="T60" fmla="*/ 2147483647 w 33"/>
              <a:gd name="T61" fmla="*/ 2147483647 h 895"/>
              <a:gd name="T62" fmla="*/ 2147483647 w 33"/>
              <a:gd name="T63" fmla="*/ 2147483647 h 895"/>
              <a:gd name="T64" fmla="*/ 2147483647 w 33"/>
              <a:gd name="T65" fmla="*/ 2147483647 h 895"/>
              <a:gd name="T66" fmla="*/ 2147483647 w 33"/>
              <a:gd name="T67" fmla="*/ 2147483647 h 895"/>
              <a:gd name="T68" fmla="*/ 2147483647 w 33"/>
              <a:gd name="T69" fmla="*/ 2147483647 h 895"/>
              <a:gd name="T70" fmla="*/ 2147483647 w 33"/>
              <a:gd name="T71" fmla="*/ 2147483647 h 895"/>
              <a:gd name="T72" fmla="*/ 2147483647 w 33"/>
              <a:gd name="T73" fmla="*/ 2147483647 h 895"/>
              <a:gd name="T74" fmla="*/ 2147483647 w 33"/>
              <a:gd name="T75" fmla="*/ 2147483647 h 895"/>
              <a:gd name="T76" fmla="*/ 2147483647 w 33"/>
              <a:gd name="T77" fmla="*/ 2147483647 h 895"/>
              <a:gd name="T78" fmla="*/ 2147483647 w 33"/>
              <a:gd name="T79" fmla="*/ 2147483647 h 895"/>
              <a:gd name="T80" fmla="*/ 2147483647 w 33"/>
              <a:gd name="T81" fmla="*/ 2147483647 h 895"/>
              <a:gd name="T82" fmla="*/ 2147483647 w 33"/>
              <a:gd name="T83" fmla="*/ 2147483647 h 895"/>
              <a:gd name="T84" fmla="*/ 2147483647 w 33"/>
              <a:gd name="T85" fmla="*/ 2147483647 h 895"/>
              <a:gd name="T86" fmla="*/ 2147483647 w 33"/>
              <a:gd name="T87" fmla="*/ 2147483647 h 895"/>
              <a:gd name="T88" fmla="*/ 2147483647 w 33"/>
              <a:gd name="T89" fmla="*/ 2147483647 h 895"/>
              <a:gd name="T90" fmla="*/ 2147483647 w 33"/>
              <a:gd name="T91" fmla="*/ 2147483647 h 895"/>
              <a:gd name="T92" fmla="*/ 2147483647 w 33"/>
              <a:gd name="T93" fmla="*/ 2147483647 h 895"/>
              <a:gd name="T94" fmla="*/ 2147483647 w 33"/>
              <a:gd name="T95" fmla="*/ 2147483647 h 895"/>
              <a:gd name="T96" fmla="*/ 2147483647 w 33"/>
              <a:gd name="T97" fmla="*/ 2147483647 h 895"/>
              <a:gd name="T98" fmla="*/ 2147483647 w 33"/>
              <a:gd name="T99" fmla="*/ 2147483647 h 895"/>
              <a:gd name="T100" fmla="*/ 0 w 33"/>
              <a:gd name="T101" fmla="*/ 0 h 8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3"/>
              <a:gd name="T154" fmla="*/ 0 h 895"/>
              <a:gd name="T155" fmla="*/ 33 w 33"/>
              <a:gd name="T156" fmla="*/ 895 h 8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3" h="895">
                <a:moveTo>
                  <a:pt x="0" y="0"/>
                </a:moveTo>
                <a:lnTo>
                  <a:pt x="0" y="65"/>
                </a:lnTo>
                <a:lnTo>
                  <a:pt x="0" y="109"/>
                </a:lnTo>
                <a:lnTo>
                  <a:pt x="0" y="152"/>
                </a:lnTo>
                <a:lnTo>
                  <a:pt x="0" y="185"/>
                </a:lnTo>
                <a:lnTo>
                  <a:pt x="0" y="218"/>
                </a:lnTo>
                <a:lnTo>
                  <a:pt x="0" y="261"/>
                </a:lnTo>
                <a:lnTo>
                  <a:pt x="0" y="294"/>
                </a:lnTo>
                <a:lnTo>
                  <a:pt x="0" y="327"/>
                </a:lnTo>
                <a:lnTo>
                  <a:pt x="0" y="360"/>
                </a:lnTo>
                <a:lnTo>
                  <a:pt x="0" y="392"/>
                </a:lnTo>
                <a:lnTo>
                  <a:pt x="0" y="425"/>
                </a:lnTo>
                <a:lnTo>
                  <a:pt x="0" y="458"/>
                </a:lnTo>
                <a:lnTo>
                  <a:pt x="0" y="491"/>
                </a:lnTo>
                <a:lnTo>
                  <a:pt x="0" y="523"/>
                </a:lnTo>
                <a:lnTo>
                  <a:pt x="0" y="556"/>
                </a:lnTo>
                <a:lnTo>
                  <a:pt x="0" y="600"/>
                </a:lnTo>
                <a:lnTo>
                  <a:pt x="0" y="643"/>
                </a:lnTo>
                <a:lnTo>
                  <a:pt x="0" y="676"/>
                </a:lnTo>
                <a:lnTo>
                  <a:pt x="0" y="709"/>
                </a:lnTo>
                <a:lnTo>
                  <a:pt x="0" y="741"/>
                </a:lnTo>
                <a:lnTo>
                  <a:pt x="0" y="785"/>
                </a:lnTo>
                <a:lnTo>
                  <a:pt x="0" y="818"/>
                </a:lnTo>
                <a:lnTo>
                  <a:pt x="0" y="851"/>
                </a:lnTo>
                <a:lnTo>
                  <a:pt x="0" y="883"/>
                </a:lnTo>
                <a:lnTo>
                  <a:pt x="32" y="894"/>
                </a:lnTo>
                <a:lnTo>
                  <a:pt x="32" y="861"/>
                </a:lnTo>
                <a:lnTo>
                  <a:pt x="32" y="829"/>
                </a:lnTo>
                <a:lnTo>
                  <a:pt x="32" y="796"/>
                </a:lnTo>
                <a:lnTo>
                  <a:pt x="32" y="763"/>
                </a:lnTo>
                <a:lnTo>
                  <a:pt x="32" y="731"/>
                </a:lnTo>
                <a:lnTo>
                  <a:pt x="32" y="698"/>
                </a:lnTo>
                <a:lnTo>
                  <a:pt x="32" y="665"/>
                </a:lnTo>
                <a:lnTo>
                  <a:pt x="32" y="632"/>
                </a:lnTo>
                <a:lnTo>
                  <a:pt x="32" y="600"/>
                </a:lnTo>
                <a:lnTo>
                  <a:pt x="32" y="567"/>
                </a:lnTo>
                <a:lnTo>
                  <a:pt x="32" y="534"/>
                </a:lnTo>
                <a:lnTo>
                  <a:pt x="32" y="501"/>
                </a:lnTo>
                <a:lnTo>
                  <a:pt x="32" y="458"/>
                </a:lnTo>
                <a:lnTo>
                  <a:pt x="32" y="425"/>
                </a:lnTo>
                <a:lnTo>
                  <a:pt x="32" y="392"/>
                </a:lnTo>
                <a:lnTo>
                  <a:pt x="32" y="360"/>
                </a:lnTo>
                <a:lnTo>
                  <a:pt x="21" y="327"/>
                </a:lnTo>
                <a:lnTo>
                  <a:pt x="21" y="294"/>
                </a:lnTo>
                <a:lnTo>
                  <a:pt x="21" y="261"/>
                </a:lnTo>
                <a:lnTo>
                  <a:pt x="21" y="229"/>
                </a:lnTo>
                <a:lnTo>
                  <a:pt x="21" y="196"/>
                </a:lnTo>
                <a:lnTo>
                  <a:pt x="21" y="163"/>
                </a:lnTo>
                <a:lnTo>
                  <a:pt x="21" y="131"/>
                </a:lnTo>
                <a:lnTo>
                  <a:pt x="10" y="98"/>
                </a:lnTo>
                <a:lnTo>
                  <a:pt x="0" y="0"/>
                </a:lnTo>
              </a:path>
            </a:pathLst>
          </a:custGeom>
          <a:solidFill>
            <a:schemeClr val="bg1"/>
          </a:solidFill>
          <a:ln>
            <a:noFill/>
          </a:ln>
          <a:extLst>
            <a:ext uri="{91240B29-F687-4F45-9708-019B960494DF}">
              <a14:hiddenLine xmlns:a14="http://schemas.microsoft.com/office/drawing/2010/main" w="0" cap="rnd">
                <a:solidFill>
                  <a:srgbClr val="000000"/>
                </a:solidFill>
                <a:round/>
                <a:headEnd/>
                <a:tailEnd/>
              </a14:hiddenLine>
            </a:ext>
          </a:extLst>
        </p:spPr>
        <p:txBody>
          <a:bodyPr/>
          <a:lstStyle/>
          <a:p>
            <a:endParaRPr lang="sr-Cyrl-RS"/>
          </a:p>
        </p:txBody>
      </p:sp>
      <p:sp>
        <p:nvSpPr>
          <p:cNvPr id="14356" name="Rectangle 40"/>
          <p:cNvSpPr>
            <a:spLocks noChangeArrowheads="1"/>
          </p:cNvSpPr>
          <p:nvPr/>
        </p:nvSpPr>
        <p:spPr bwMode="auto">
          <a:xfrm>
            <a:off x="2297113" y="4048125"/>
            <a:ext cx="1841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lIns="92075" tIns="46038" rIns="92075" bIns="46038">
            <a:spAutoFit/>
          </a:bodyPr>
          <a:lstStyle/>
          <a:p>
            <a:pPr defTabSz="762000"/>
            <a:endParaRPr lang="en-US" sz="2800"/>
          </a:p>
          <a:p>
            <a:pPr defTabSz="762000"/>
            <a:endParaRPr lang="en-US" sz="2800"/>
          </a:p>
        </p:txBody>
      </p:sp>
      <p:sp>
        <p:nvSpPr>
          <p:cNvPr id="14357" name="Rectangle 41"/>
          <p:cNvSpPr>
            <a:spLocks noChangeArrowheads="1"/>
          </p:cNvSpPr>
          <p:nvPr/>
        </p:nvSpPr>
        <p:spPr bwMode="auto">
          <a:xfrm>
            <a:off x="971550" y="3963988"/>
            <a:ext cx="80963" cy="703262"/>
          </a:xfrm>
          <a:prstGeom prst="rect">
            <a:avLst/>
          </a:prstGeom>
          <a:solidFill>
            <a:schemeClr val="bg1"/>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p>
            <a:endParaRPr lang="en-US"/>
          </a:p>
        </p:txBody>
      </p:sp>
      <p:sp>
        <p:nvSpPr>
          <p:cNvPr id="14358" name="Line 42"/>
          <p:cNvSpPr>
            <a:spLocks noChangeShapeType="1"/>
          </p:cNvSpPr>
          <p:nvPr/>
        </p:nvSpPr>
        <p:spPr bwMode="auto">
          <a:xfrm>
            <a:off x="1720850" y="2438400"/>
            <a:ext cx="28575" cy="50323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0">
                <a:solidFill>
                  <a:srgbClr val="000000"/>
                </a:solidFill>
                <a:round/>
                <a:headEnd type="none" w="sm" len="sm"/>
                <a:tailEnd type="none" w="sm" len="sm"/>
              </a14:hiddenLine>
            </a:ext>
          </a:extLst>
        </p:spPr>
        <p:txBody>
          <a:bodyPr wrap="none" anchor="ctr"/>
          <a:lstStyle/>
          <a:p>
            <a:endParaRPr lang="sr-Cyrl-RS"/>
          </a:p>
        </p:txBody>
      </p:sp>
      <p:sp>
        <p:nvSpPr>
          <p:cNvPr id="30" name="Curved Right Arrow 29"/>
          <p:cNvSpPr/>
          <p:nvPr/>
        </p:nvSpPr>
        <p:spPr>
          <a:xfrm>
            <a:off x="3714750" y="3840163"/>
            <a:ext cx="1000125" cy="1216025"/>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Tree>
    <p:extLst>
      <p:ext uri="{BB962C8B-B14F-4D97-AF65-F5344CB8AC3E}">
        <p14:creationId xmlns:p14="http://schemas.microsoft.com/office/powerpoint/2010/main" val="315871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81317">
                                            <p:txEl>
                                              <p:pRg st="3" end="3"/>
                                            </p:txEl>
                                          </p:spTgt>
                                        </p:tgtEl>
                                        <p:attrNameLst>
                                          <p:attrName>style.visibility</p:attrName>
                                        </p:attrNameLst>
                                      </p:cBhvr>
                                      <p:to>
                                        <p:strVal val="visible"/>
                                      </p:to>
                                    </p:set>
                                    <p:animEffect transition="in" filter="wipe(left)">
                                      <p:cBhvr>
                                        <p:cTn id="7" dur="500"/>
                                        <p:tgtEl>
                                          <p:spTgt spid="781317">
                                            <p:txEl>
                                              <p:pRg st="3" end="3"/>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81317">
                                            <p:txEl>
                                              <p:pRg st="4" end="4"/>
                                            </p:txEl>
                                          </p:spTgt>
                                        </p:tgtEl>
                                        <p:attrNameLst>
                                          <p:attrName>style.visibility</p:attrName>
                                        </p:attrNameLst>
                                      </p:cBhvr>
                                      <p:to>
                                        <p:strVal val="visible"/>
                                      </p:to>
                                    </p:set>
                                    <p:animEffect transition="in" filter="wipe(left)">
                                      <p:cBhvr>
                                        <p:cTn id="11" dur="500"/>
                                        <p:tgtEl>
                                          <p:spTgt spid="7813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1317"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2"/>
          <p:cNvSpPr>
            <a:spLocks noGrp="1"/>
          </p:cNvSpPr>
          <p:nvPr>
            <p:ph type="sldNum" sz="quarter" idx="4294967295"/>
          </p:nvPr>
        </p:nvSpPr>
        <p:spPr>
          <a:xfrm>
            <a:off x="7924800" y="6416675"/>
            <a:ext cx="762000" cy="365125"/>
          </a:xfrm>
          <a:prstGeom prst="rect">
            <a:avLst/>
          </a:prstGeom>
        </p:spPr>
        <p:txBody>
          <a:bodyPr lIns="91429" tIns="45714" rIns="91429" bIns="45714"/>
          <a:lstStyle/>
          <a:p>
            <a:pPr>
              <a:defRPr/>
            </a:pPr>
            <a:fld id="{E8D02CCF-96AC-4E01-A2E1-456007B91258}" type="slidenum">
              <a:rPr lang="en-US"/>
              <a:pPr>
                <a:defRPr/>
              </a:pPr>
              <a:t>6</a:t>
            </a:fld>
            <a:endParaRPr lang="en-US"/>
          </a:p>
        </p:txBody>
      </p:sp>
      <p:sp>
        <p:nvSpPr>
          <p:cNvPr id="73730" name="Rectangle 2"/>
          <p:cNvSpPr>
            <a:spLocks noGrp="1" noChangeArrowheads="1"/>
          </p:cNvSpPr>
          <p:nvPr>
            <p:ph type="title"/>
          </p:nvPr>
        </p:nvSpPr>
        <p:spPr bwMode="auto">
          <a:xfrm>
            <a:off x="625919" y="188640"/>
            <a:ext cx="6759879" cy="1068417"/>
          </a:xfrm>
        </p:spPr>
        <p:txBody>
          <a:bodyPr wrap="square" lIns="91429" tIns="45714" rIns="91429" bIns="45714" numCol="1" anchorCtr="0" compatLnSpc="1">
            <a:prstTxWarp prst="textNoShape">
              <a:avLst/>
            </a:prstTxWarp>
            <a:normAutofit/>
          </a:bodyPr>
          <a:lstStyle/>
          <a:p>
            <a:pPr algn="ctr">
              <a:defRPr/>
            </a:pPr>
            <a:r>
              <a:rPr lang="sr-Cyrl-BA" sz="2800" b="1" dirty="0" smtClean="0">
                <a:solidFill>
                  <a:schemeClr val="tx1"/>
                </a:solidFill>
                <a:latin typeface="Times New Roman" pitchFamily="18" charset="0"/>
                <a:cs typeface="Times New Roman" pitchFamily="18" charset="0"/>
              </a:rPr>
              <a:t>Дефиниција здравља</a:t>
            </a:r>
            <a:endParaRPr lang="en-US" sz="2800" b="1" dirty="0">
              <a:solidFill>
                <a:schemeClr val="tx1"/>
              </a:solidFill>
              <a:latin typeface="Times New Roman" pitchFamily="18" charset="0"/>
              <a:cs typeface="Times New Roman" pitchFamily="18" charset="0"/>
            </a:endParaRPr>
          </a:p>
        </p:txBody>
      </p:sp>
      <p:sp>
        <p:nvSpPr>
          <p:cNvPr id="80901" name="Rectangle 3"/>
          <p:cNvSpPr>
            <a:spLocks noGrp="1" noChangeArrowheads="1"/>
          </p:cNvSpPr>
          <p:nvPr>
            <p:ph type="body" idx="1"/>
          </p:nvPr>
        </p:nvSpPr>
        <p:spPr>
          <a:xfrm>
            <a:off x="685800" y="1905001"/>
            <a:ext cx="6478488" cy="2028055"/>
          </a:xfrm>
          <a:noFill/>
        </p:spPr>
        <p:txBody>
          <a:bodyPr lIns="82058" tIns="41029" rIns="82058" bIns="41029">
            <a:normAutofit/>
          </a:bodyPr>
          <a:lstStyle/>
          <a:p>
            <a:pPr algn="just">
              <a:buNone/>
            </a:pPr>
            <a:r>
              <a:rPr lang="sr-Cyrl-CS" sz="2400" b="1" dirty="0">
                <a:latin typeface="Times New Roman" pitchFamily="18" charset="0"/>
                <a:cs typeface="Times New Roman" pitchFamily="18" charset="0"/>
              </a:rPr>
              <a:t>Здравље је стање потпуног </a:t>
            </a:r>
            <a:r>
              <a:rPr lang="sr-Cyrl-CS" sz="2400" b="1" dirty="0" smtClean="0">
                <a:latin typeface="Times New Roman" pitchFamily="18" charset="0"/>
                <a:cs typeface="Times New Roman" pitchFamily="18" charset="0"/>
              </a:rPr>
              <a:t>физичког,</a:t>
            </a:r>
            <a:r>
              <a:rPr lang="en-U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психичког и</a:t>
            </a:r>
            <a:r>
              <a:rPr lang="en-U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социјалног </a:t>
            </a:r>
            <a:r>
              <a:rPr lang="sr-Cyrl-CS" sz="2400" b="1" dirty="0">
                <a:latin typeface="Times New Roman" pitchFamily="18" charset="0"/>
                <a:cs typeface="Times New Roman" pitchFamily="18" charset="0"/>
              </a:rPr>
              <a:t>благостања</a:t>
            </a:r>
            <a:r>
              <a:rPr lang="sr-Cyrl-CS" sz="2400" b="1" dirty="0" smtClean="0">
                <a:latin typeface="Times New Roman" pitchFamily="18" charset="0"/>
                <a:cs typeface="Times New Roman" pitchFamily="18" charset="0"/>
              </a:rPr>
              <a:t>,</a:t>
            </a:r>
            <a:r>
              <a:rPr lang="en-US" sz="2400" b="1" dirty="0" smtClean="0">
                <a:latin typeface="Times New Roman" pitchFamily="18" charset="0"/>
                <a:cs typeface="Times New Roman" pitchFamily="18" charset="0"/>
              </a:rPr>
              <a:t> </a:t>
            </a:r>
            <a:r>
              <a:rPr lang="sr-Cyrl-CS" sz="2400" b="1" dirty="0" smtClean="0">
                <a:latin typeface="Times New Roman" pitchFamily="18" charset="0"/>
                <a:cs typeface="Times New Roman" pitchFamily="18" charset="0"/>
              </a:rPr>
              <a:t> </a:t>
            </a:r>
            <a:r>
              <a:rPr lang="sr-Cyrl-CS" sz="2400" b="1" dirty="0">
                <a:latin typeface="Times New Roman" pitchFamily="18" charset="0"/>
                <a:cs typeface="Times New Roman" pitchFamily="18" charset="0"/>
              </a:rPr>
              <a:t>а не само одсуство болести или неспособности. </a:t>
            </a:r>
            <a:endParaRPr lang="en-US" sz="2400" b="1" dirty="0" smtClean="0">
              <a:latin typeface="Times New Roman" pitchFamily="18" charset="0"/>
              <a:cs typeface="Times New Roman" pitchFamily="18" charset="0"/>
            </a:endParaRPr>
          </a:p>
          <a:p>
            <a:pPr algn="just">
              <a:buNone/>
            </a:pPr>
            <a:endParaRPr lang="en-US" sz="2000" b="1" dirty="0" smtClean="0">
              <a:solidFill>
                <a:schemeClr val="tx1">
                  <a:lumMod val="65000"/>
                  <a:lumOff val="35000"/>
                </a:schemeClr>
              </a:solidFill>
              <a:latin typeface="Times New Roman" pitchFamily="18" charset="0"/>
              <a:cs typeface="Times New Roman" pitchFamily="18" charset="0"/>
            </a:endParaRPr>
          </a:p>
          <a:p>
            <a:pPr algn="just">
              <a:buNone/>
            </a:pPr>
            <a:r>
              <a:rPr lang="sr-Cyrl-CS" sz="2000" b="1" dirty="0" smtClean="0">
                <a:solidFill>
                  <a:schemeClr val="tx1">
                    <a:lumMod val="65000"/>
                    <a:lumOff val="35000"/>
                  </a:schemeClr>
                </a:solidFill>
                <a:latin typeface="Times New Roman" pitchFamily="18" charset="0"/>
                <a:cs typeface="Times New Roman" pitchFamily="18" charset="0"/>
              </a:rPr>
              <a:t>                         (</a:t>
            </a:r>
            <a:r>
              <a:rPr lang="sr-Cyrl-CS" sz="2000" b="1" dirty="0">
                <a:solidFill>
                  <a:schemeClr val="tx1">
                    <a:lumMod val="65000"/>
                    <a:lumOff val="35000"/>
                  </a:schemeClr>
                </a:solidFill>
                <a:latin typeface="Times New Roman" pitchFamily="18" charset="0"/>
                <a:cs typeface="Times New Roman" pitchFamily="18" charset="0"/>
              </a:rPr>
              <a:t>Устав СЗО, 1948. године)</a:t>
            </a:r>
            <a:endParaRPr lang="en-US" sz="2000" b="1" i="1" dirty="0">
              <a:solidFill>
                <a:schemeClr val="tx1">
                  <a:lumMod val="65000"/>
                  <a:lumOff val="35000"/>
                </a:schemeClr>
              </a:solidFill>
              <a:latin typeface="Times New Roman" pitchFamily="18" charset="0"/>
              <a:cs typeface="Times New Roman" pitchFamily="18" charset="0"/>
            </a:endParaRPr>
          </a:p>
        </p:txBody>
      </p:sp>
      <p:pic>
        <p:nvPicPr>
          <p:cNvPr id="80902" name="Picture 4" descr="hfa21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1" y="4114801"/>
            <a:ext cx="4243388" cy="2238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80903" name="Picture 5" descr="whologo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2182" y="2057400"/>
            <a:ext cx="1346200" cy="17526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2182" y="429"/>
            <a:ext cx="1731818" cy="119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Diagram 2"/>
          <p:cNvGraphicFramePr/>
          <p:nvPr>
            <p:extLst>
              <p:ext uri="{D42A27DB-BD31-4B8C-83A1-F6EECF244321}">
                <p14:modId xmlns:p14="http://schemas.microsoft.com/office/powerpoint/2010/main" val="1688082041"/>
              </p:ext>
            </p:extLst>
          </p:nvPr>
        </p:nvGraphicFramePr>
        <p:xfrm>
          <a:off x="251520" y="4114800"/>
          <a:ext cx="4396681" cy="274319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050"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7214" y="1121193"/>
            <a:ext cx="8334375" cy="17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5870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2800" b="1" dirty="0">
                <a:latin typeface="Garamond" pitchFamily="18" charset="0"/>
              </a:rPr>
              <a:t>ЗДРАВСТВЕН</a:t>
            </a:r>
            <a:r>
              <a:rPr lang="en-US" sz="2800" b="1" dirty="0">
                <a:latin typeface="Garamond" pitchFamily="18" charset="0"/>
              </a:rPr>
              <a:t>A </a:t>
            </a:r>
            <a:r>
              <a:rPr lang="ru-RU" sz="2800" b="1" dirty="0">
                <a:latin typeface="Garamond" pitchFamily="18" charset="0"/>
              </a:rPr>
              <a:t>ЕКОНОМИ</a:t>
            </a:r>
            <a:r>
              <a:rPr lang="en-US" sz="2800" b="1" dirty="0">
                <a:latin typeface="Garamond" pitchFamily="18" charset="0"/>
              </a:rPr>
              <a:t>JA</a:t>
            </a:r>
            <a:r>
              <a:rPr lang="ru-RU" sz="2800" b="1" dirty="0">
                <a:latin typeface="Garamond" pitchFamily="18" charset="0"/>
              </a:rPr>
              <a:t> КАО НАУЧНА </a:t>
            </a:r>
            <a:r>
              <a:rPr lang="ru-RU" sz="2800" b="1" dirty="0" smtClean="0">
                <a:latin typeface="Garamond" pitchFamily="18" charset="0"/>
              </a:rPr>
              <a:t>ДИСЦИПЛИНА</a:t>
            </a:r>
            <a:r>
              <a:rPr lang="en-US" sz="2800" b="1" dirty="0" smtClean="0">
                <a:latin typeface="Garamond" pitchFamily="18" charset="0"/>
              </a:rPr>
              <a:t> - </a:t>
            </a:r>
            <a:r>
              <a:rPr lang="sr-Cyrl-BA" sz="2800" b="1" dirty="0" smtClean="0">
                <a:latin typeface="Garamond" pitchFamily="18" charset="0"/>
              </a:rPr>
              <a:t>историјат</a:t>
            </a:r>
            <a:endParaRPr lang="sr-Cyrl-RS" sz="2800" dirty="0">
              <a:latin typeface="Garamond" pitchFamily="18" charset="0"/>
            </a:endParaRPr>
          </a:p>
        </p:txBody>
      </p:sp>
      <p:sp>
        <p:nvSpPr>
          <p:cNvPr id="3" name="Content Placeholder 2"/>
          <p:cNvSpPr>
            <a:spLocks noGrp="1"/>
          </p:cNvSpPr>
          <p:nvPr>
            <p:ph idx="1"/>
          </p:nvPr>
        </p:nvSpPr>
        <p:spPr/>
        <p:txBody>
          <a:bodyPr>
            <a:normAutofit/>
          </a:bodyPr>
          <a:lstStyle/>
          <a:p>
            <a:r>
              <a:rPr lang="ru-RU" sz="2400" dirty="0">
                <a:latin typeface="Garamond" pitchFamily="18" charset="0"/>
              </a:rPr>
              <a:t>Сталан раст трошкова у здравству и неуспешни покушаји да се њихово кретање стави под контролу били су снажни подстицаји за развој </a:t>
            </a:r>
            <a:r>
              <a:rPr lang="ru-RU" sz="2400" dirty="0" smtClean="0">
                <a:latin typeface="Garamond" pitchFamily="18" charset="0"/>
              </a:rPr>
              <a:t>здравствене економије.</a:t>
            </a:r>
            <a:endParaRPr lang="en-US" sz="2400" dirty="0">
              <a:latin typeface="Garamond" pitchFamily="18" charset="0"/>
            </a:endParaRPr>
          </a:p>
          <a:p>
            <a:r>
              <a:rPr lang="ru-RU" sz="2400" dirty="0" smtClean="0">
                <a:latin typeface="Garamond" pitchFamily="18" charset="0"/>
              </a:rPr>
              <a:t>Здравствена економија је </a:t>
            </a:r>
            <a:r>
              <a:rPr lang="ru-RU" sz="2400" dirty="0">
                <a:latin typeface="Garamond" pitchFamily="18" charset="0"/>
              </a:rPr>
              <a:t>мада грана економских наука, конституисана као научна дисциплина почетком шездесетих година двадесетог века.</a:t>
            </a:r>
            <a:endParaRPr lang="en-US" sz="2400" dirty="0">
              <a:latin typeface="Garamond" pitchFamily="18" charset="0"/>
            </a:endParaRPr>
          </a:p>
          <a:p>
            <a:r>
              <a:rPr lang="sr-Cyrl-RS" sz="2400" dirty="0">
                <a:latin typeface="Garamond" pitchFamily="18" charset="0"/>
              </a:rPr>
              <a:t>Извесно је да је земља порекла начина мишљења својственог здравственој економији и место рођења саме дисциплине </a:t>
            </a:r>
            <a:r>
              <a:rPr lang="sr-Cyrl-RS" sz="2400" b="1" dirty="0">
                <a:latin typeface="Garamond" pitchFamily="18" charset="0"/>
              </a:rPr>
              <a:t>Сједињене Америчке Државе. </a:t>
            </a:r>
          </a:p>
        </p:txBody>
      </p:sp>
    </p:spTree>
    <p:extLst>
      <p:ext uri="{BB962C8B-B14F-4D97-AF65-F5344CB8AC3E}">
        <p14:creationId xmlns:p14="http://schemas.microsoft.com/office/powerpoint/2010/main" val="993260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2800" b="1" dirty="0">
                <a:latin typeface="Garamond" pitchFamily="18" charset="0"/>
              </a:rPr>
              <a:t>ЗДРАВСТВЕН</a:t>
            </a:r>
            <a:r>
              <a:rPr lang="en-US" sz="2800" b="1" dirty="0">
                <a:latin typeface="Garamond" pitchFamily="18" charset="0"/>
              </a:rPr>
              <a:t>A </a:t>
            </a:r>
            <a:r>
              <a:rPr lang="ru-RU" sz="2800" b="1" dirty="0">
                <a:latin typeface="Garamond" pitchFamily="18" charset="0"/>
              </a:rPr>
              <a:t>ЕКОНОМИ</a:t>
            </a:r>
            <a:r>
              <a:rPr lang="en-US" sz="2800" b="1" dirty="0">
                <a:latin typeface="Garamond" pitchFamily="18" charset="0"/>
              </a:rPr>
              <a:t>JA</a:t>
            </a:r>
            <a:r>
              <a:rPr lang="ru-RU" sz="2800" b="1" dirty="0">
                <a:latin typeface="Garamond" pitchFamily="18" charset="0"/>
              </a:rPr>
              <a:t> КАО НАУЧНА ДИСЦИПЛИНА</a:t>
            </a:r>
            <a:r>
              <a:rPr lang="en-US" sz="2800" b="1" dirty="0">
                <a:latin typeface="Garamond" pitchFamily="18" charset="0"/>
              </a:rPr>
              <a:t> - </a:t>
            </a:r>
            <a:r>
              <a:rPr lang="sr-Cyrl-BA" sz="2800" b="1" dirty="0">
                <a:latin typeface="Garamond" pitchFamily="18" charset="0"/>
              </a:rPr>
              <a:t>историјат</a:t>
            </a:r>
            <a:endParaRPr lang="sr-Cyrl-RS" sz="2800" dirty="0"/>
          </a:p>
        </p:txBody>
      </p:sp>
      <p:sp>
        <p:nvSpPr>
          <p:cNvPr id="3" name="Content Placeholder 2"/>
          <p:cNvSpPr>
            <a:spLocks noGrp="1"/>
          </p:cNvSpPr>
          <p:nvPr>
            <p:ph idx="1"/>
          </p:nvPr>
        </p:nvSpPr>
        <p:spPr>
          <a:xfrm>
            <a:off x="457200" y="1600200"/>
            <a:ext cx="8229600" cy="5069160"/>
          </a:xfrm>
        </p:spPr>
        <p:txBody>
          <a:bodyPr>
            <a:normAutofit/>
          </a:bodyPr>
          <a:lstStyle/>
          <a:p>
            <a:r>
              <a:rPr lang="sr-Cyrl-RS" sz="2400" dirty="0">
                <a:latin typeface="Garamond" pitchFamily="18" charset="0"/>
              </a:rPr>
              <a:t>у предратном периоду, касних двадесетих година </a:t>
            </a:r>
            <a:r>
              <a:rPr lang="en-US" sz="2400" dirty="0">
                <a:latin typeface="Garamond" pitchFamily="18" charset="0"/>
              </a:rPr>
              <a:t>XX </a:t>
            </a:r>
            <a:r>
              <a:rPr lang="sr-Cyrl-RS" sz="2400" dirty="0">
                <a:latin typeface="Garamond" pitchFamily="18" charset="0"/>
              </a:rPr>
              <a:t>века, у радовима Милтона Фридмана у САД, појављују прве стидљиве примене принципа економске теорије у здравству. </a:t>
            </a:r>
            <a:endParaRPr lang="sr-Cyrl-RS" sz="2400" dirty="0" smtClean="0">
              <a:latin typeface="Garamond" pitchFamily="18" charset="0"/>
            </a:endParaRPr>
          </a:p>
          <a:p>
            <a:endParaRPr lang="sr-Cyrl-RS" sz="2400" dirty="0" smtClean="0">
              <a:latin typeface="Garamond" pitchFamily="18" charset="0"/>
            </a:endParaRPr>
          </a:p>
          <a:p>
            <a:r>
              <a:rPr lang="sr-Cyrl-RS" sz="2400" dirty="0">
                <a:latin typeface="Garamond" pitchFamily="18" charset="0"/>
              </a:rPr>
              <a:t>први озбиљан развој ове међудисциплинарне науке започиње </a:t>
            </a:r>
            <a:r>
              <a:rPr lang="sr-Cyrl-RS" sz="2400" dirty="0" smtClean="0">
                <a:latin typeface="Garamond" pitchFamily="18" charset="0"/>
              </a:rPr>
              <a:t>педесетих </a:t>
            </a:r>
            <a:r>
              <a:rPr lang="sr-Cyrl-RS" sz="2400" dirty="0">
                <a:latin typeface="Garamond" pitchFamily="18" charset="0"/>
              </a:rPr>
              <a:t>година </a:t>
            </a:r>
            <a:r>
              <a:rPr lang="en-US" sz="2400" dirty="0">
                <a:latin typeface="Garamond" pitchFamily="18" charset="0"/>
              </a:rPr>
              <a:t>XX </a:t>
            </a:r>
            <a:r>
              <a:rPr lang="sr-Cyrl-RS" sz="2400" dirty="0">
                <a:latin typeface="Garamond" pitchFamily="18" charset="0"/>
              </a:rPr>
              <a:t>века, такоође у САД, објављеним радом Селме Мушкин из 1958 насловљеним </a:t>
            </a:r>
            <a:r>
              <a:rPr lang="sr-Cyrl-RS" sz="2400" b="1" dirty="0">
                <a:latin typeface="Garamond" pitchFamily="18" charset="0"/>
              </a:rPr>
              <a:t>„Ка дефиницији здравствене економије“</a:t>
            </a:r>
            <a:r>
              <a:rPr lang="sr-Cyrl-RS" sz="2400" dirty="0">
                <a:latin typeface="Garamond" pitchFamily="18" charset="0"/>
              </a:rPr>
              <a:t>. Њен наредна запажена публикација из 1962 насловљена „Здравље ка улагање“ представља пионирско разматрање данас добро познате чињенице да улагање у здравље и образовање има дугорочне ефекте на појединца и заједницу који се исплаћују у будућности </a:t>
            </a:r>
            <a:endParaRPr lang="sr-Cyrl-RS" sz="2400" dirty="0" smtClean="0">
              <a:latin typeface="Garamond" pitchFamily="18" charset="0"/>
            </a:endParaRPr>
          </a:p>
        </p:txBody>
      </p:sp>
    </p:spTree>
    <p:extLst>
      <p:ext uri="{BB962C8B-B14F-4D97-AF65-F5344CB8AC3E}">
        <p14:creationId xmlns:p14="http://schemas.microsoft.com/office/powerpoint/2010/main" val="1630220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2400" b="1" dirty="0">
                <a:latin typeface="Garamond" pitchFamily="18" charset="0"/>
              </a:rPr>
              <a:t>ЗДРАВСТВЕН</a:t>
            </a:r>
            <a:r>
              <a:rPr lang="en-US" sz="2400" b="1" dirty="0">
                <a:latin typeface="Garamond" pitchFamily="18" charset="0"/>
              </a:rPr>
              <a:t>A </a:t>
            </a:r>
            <a:r>
              <a:rPr lang="ru-RU" sz="2400" b="1" dirty="0">
                <a:latin typeface="Garamond" pitchFamily="18" charset="0"/>
              </a:rPr>
              <a:t>ЕКОНОМИ</a:t>
            </a:r>
            <a:r>
              <a:rPr lang="en-US" sz="2400" b="1" dirty="0">
                <a:latin typeface="Garamond" pitchFamily="18" charset="0"/>
              </a:rPr>
              <a:t>JA</a:t>
            </a:r>
            <a:r>
              <a:rPr lang="ru-RU" sz="2400" b="1" dirty="0">
                <a:latin typeface="Garamond" pitchFamily="18" charset="0"/>
              </a:rPr>
              <a:t> КАО НАУЧНА ДИСЦИПЛИНА</a:t>
            </a:r>
            <a:r>
              <a:rPr lang="en-US" sz="2400" b="1" dirty="0">
                <a:latin typeface="Garamond" pitchFamily="18" charset="0"/>
              </a:rPr>
              <a:t> - </a:t>
            </a:r>
            <a:r>
              <a:rPr lang="sr-Cyrl-BA" sz="2400" b="1" dirty="0">
                <a:latin typeface="Garamond" pitchFamily="18" charset="0"/>
              </a:rPr>
              <a:t>историјат</a:t>
            </a:r>
            <a:endParaRPr lang="sr-Cyrl-RS" sz="2400" dirty="0"/>
          </a:p>
        </p:txBody>
      </p:sp>
      <p:sp>
        <p:nvSpPr>
          <p:cNvPr id="3" name="Content Placeholder 2"/>
          <p:cNvSpPr>
            <a:spLocks noGrp="1"/>
          </p:cNvSpPr>
          <p:nvPr>
            <p:ph idx="1"/>
          </p:nvPr>
        </p:nvSpPr>
        <p:spPr>
          <a:xfrm>
            <a:off x="323528" y="1556792"/>
            <a:ext cx="8229600" cy="4896544"/>
          </a:xfrm>
        </p:spPr>
        <p:txBody>
          <a:bodyPr>
            <a:normAutofit/>
          </a:bodyPr>
          <a:lstStyle/>
          <a:p>
            <a:r>
              <a:rPr lang="sr-Cyrl-RS" sz="2400" dirty="0">
                <a:latin typeface="Garamond" pitchFamily="18" charset="0"/>
              </a:rPr>
              <a:t>Много година касније,1972 еминентни предавач Америчког Националног Бироа за Економска Истраживања (НБЕР) Јеврејског порекла, </a:t>
            </a:r>
            <a:r>
              <a:rPr lang="sr-Cyrl-RS" sz="2400" b="1" dirty="0">
                <a:latin typeface="Garamond" pitchFamily="18" charset="0"/>
              </a:rPr>
              <a:t>Мајкл Гросман </a:t>
            </a:r>
            <a:r>
              <a:rPr lang="sr-Cyrl-RS" sz="2400" dirty="0">
                <a:latin typeface="Garamond" pitchFamily="18" charset="0"/>
              </a:rPr>
              <a:t>стиче светску славу развојем ове тезе до теорије „људског капитала“. Иначе поменути приступ је данас једна од две стандардне методе за процену индиректних трошкова изгубљене продуктивности и апсентизма у хуманим болестима. </a:t>
            </a:r>
            <a:endParaRPr lang="sr-Cyrl-RS" sz="2400" dirty="0" smtClean="0">
              <a:latin typeface="Garamond" pitchFamily="18" charset="0"/>
            </a:endParaRPr>
          </a:p>
          <a:p>
            <a:endParaRPr lang="sr-Cyrl-RS" sz="2400" dirty="0" smtClean="0">
              <a:latin typeface="Garamond" pitchFamily="18" charset="0"/>
            </a:endParaRPr>
          </a:p>
          <a:p>
            <a:r>
              <a:rPr lang="sr-Cyrl-RS" sz="2400" dirty="0">
                <a:latin typeface="Garamond" pitchFamily="18" charset="0"/>
              </a:rPr>
              <a:t>Свакако незаобилазна фигура ране здравствене економије је Амерички нобеловац </a:t>
            </a:r>
            <a:r>
              <a:rPr lang="sr-Cyrl-RS" sz="2400" b="1" dirty="0">
                <a:latin typeface="Garamond" pitchFamily="18" charset="0"/>
              </a:rPr>
              <a:t>Кенет Ероу</a:t>
            </a:r>
            <a:r>
              <a:rPr lang="sr-Cyrl-RS" sz="2400" dirty="0">
                <a:latin typeface="Garamond" pitchFamily="18" charset="0"/>
              </a:rPr>
              <a:t>, један од отаца неокласичне економске теорије уопште</a:t>
            </a:r>
            <a:r>
              <a:rPr lang="sr-Cyrl-RS" sz="2400" dirty="0" smtClean="0">
                <a:latin typeface="Garamond" pitchFamily="18" charset="0"/>
              </a:rPr>
              <a:t>.</a:t>
            </a:r>
          </a:p>
          <a:p>
            <a:endParaRPr lang="sr-Cyrl-RS" sz="2400" dirty="0" smtClean="0">
              <a:latin typeface="Garamond" pitchFamily="18" charset="0"/>
            </a:endParaRPr>
          </a:p>
        </p:txBody>
      </p:sp>
    </p:spTree>
    <p:extLst>
      <p:ext uri="{BB962C8B-B14F-4D97-AF65-F5344CB8AC3E}">
        <p14:creationId xmlns:p14="http://schemas.microsoft.com/office/powerpoint/2010/main" val="5017350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481</TotalTime>
  <Words>2721</Words>
  <Application>Microsoft Office PowerPoint</Application>
  <PresentationFormat>On-screen Show (4:3)</PresentationFormat>
  <Paragraphs>294</Paragraphs>
  <Slides>46</Slides>
  <Notes>4</Notes>
  <HiddenSlides>0</HiddenSlides>
  <MMClips>0</MMClips>
  <ScaleCrop>false</ScaleCrop>
  <HeadingPairs>
    <vt:vector size="4" baseType="variant">
      <vt:variant>
        <vt:lpstr>Theme</vt:lpstr>
      </vt:variant>
      <vt:variant>
        <vt:i4>2</vt:i4>
      </vt:variant>
      <vt:variant>
        <vt:lpstr>Slide Titles</vt:lpstr>
      </vt:variant>
      <vt:variant>
        <vt:i4>46</vt:i4>
      </vt:variant>
    </vt:vector>
  </HeadingPairs>
  <TitlesOfParts>
    <vt:vector size="48" baseType="lpstr">
      <vt:lpstr>Office Theme</vt:lpstr>
      <vt:lpstr>1_Office Theme</vt:lpstr>
      <vt:lpstr>PowerPoint Presentation</vt:lpstr>
      <vt:lpstr>ЕКОНОМИЈА - дескрипција</vt:lpstr>
      <vt:lpstr>  ЕКОНОМИЈА - дефиниција </vt:lpstr>
      <vt:lpstr>ЕКОНОМИЈА СЕ ОДНОСИ НА ИЗБОРЕ!!!!</vt:lpstr>
      <vt:lpstr>Поглед на свет економисте...</vt:lpstr>
      <vt:lpstr>Дефиниција здравља</vt:lpstr>
      <vt:lpstr>ЗДРАВСТВЕНA ЕКОНОМИJA КАО НАУЧНА ДИСЦИПЛИНА - историјат</vt:lpstr>
      <vt:lpstr>ЗДРАВСТВЕНA ЕКОНОМИJA КАО НАУЧНА ДИСЦИПЛИНА - историјат</vt:lpstr>
      <vt:lpstr>ЗДРАВСТВЕНA ЕКОНОМИJA КАО НАУЧНА ДИСЦИПЛИНА - историјат</vt:lpstr>
      <vt:lpstr>ЗДРАВСТВЕНA ЕКОНОМИJA КАО НАУЧНА ДИСЦИПЛИНА - историјат</vt:lpstr>
      <vt:lpstr>PowerPoint Presentation</vt:lpstr>
      <vt:lpstr>Здравствена економија</vt:lpstr>
      <vt:lpstr>Здравствена економија - дефиниција</vt:lpstr>
      <vt:lpstr>Структура здравствене економије као дисциплине (Prema Williamsu)</vt:lpstr>
      <vt:lpstr>Здравствена економија</vt:lpstr>
      <vt:lpstr>Здравствена економија се односи на:  </vt:lpstr>
      <vt:lpstr>Здравствена економија се односи на:</vt:lpstr>
      <vt:lpstr>ЗАШТО ЈЕ ВАЖНА  ЗДРАВСТВЕНА ЕKОНОМИјА?</vt:lpstr>
      <vt:lpstr>ПРЕДМЕТ ИЗУЧАВАЊА</vt:lpstr>
      <vt:lpstr>Садржај здравствене економије</vt:lpstr>
      <vt:lpstr>ГЛАВНА ПОДРУЧЈА ИСТРАЖИВАЊА</vt:lpstr>
      <vt:lpstr>PowerPoint Presentation</vt:lpstr>
      <vt:lpstr>PowerPoint Presentation</vt:lpstr>
      <vt:lpstr>   4. Трошкови у здравственој заштити  </vt:lpstr>
      <vt:lpstr>5. Механизми плаћања у здравству</vt:lpstr>
      <vt:lpstr>6. Промет лекова</vt:lpstr>
      <vt:lpstr>7. Оцењивање здравствених програма и пројеката</vt:lpstr>
      <vt:lpstr>PowerPoint Presentation</vt:lpstr>
      <vt:lpstr>ШТА СУ ЕKОНОМСKЕ  KАРАKТЕРИСТИKЕ ЗДРАВСТВЕНОГ  СЕKТОРА?</vt:lpstr>
      <vt:lpstr>ЕKОНОМСKЕ  KАРАKТЕРИСТИKЕ ЗДРАВСТВЕНОГ  СЕKТОРА</vt:lpstr>
      <vt:lpstr>Здравствене услуге имају значајне спољне ефекте (екстерналије)</vt:lpstr>
      <vt:lpstr>Одлука појединца о врсти услуге и третмана опада са тежином болести</vt:lpstr>
      <vt:lpstr>  Здравствени систем је  радно интензиван, оргранизован на непрофитној основи  </vt:lpstr>
      <vt:lpstr>ЕKОНОМСKИ ОДНОСИ У СИСТЕМУ ЗДРАВСТВЕНЕ ЗАШТИТЕ</vt:lpstr>
      <vt:lpstr>ДАKЛЕ, ЗДРАВСТВЕНИ ЕKОНОМИСТА:</vt:lpstr>
      <vt:lpstr>PowerPoint Presentation</vt:lpstr>
      <vt:lpstr>Неизвесност будућих здравствених потреба</vt:lpstr>
      <vt:lpstr>PowerPoint Presentation</vt:lpstr>
      <vt:lpstr>Асиметрична информисаност</vt:lpstr>
      <vt:lpstr>PowerPoint Presentation</vt:lpstr>
      <vt:lpstr>Екстерни ефекти</vt:lpstr>
      <vt:lpstr>PowerPoint Presentation</vt:lpstr>
      <vt:lpstr>Интерперсонални однос лекар-пацијент</vt:lpstr>
      <vt:lpstr>PowerPoint Presentation</vt:lpstr>
      <vt:lpstr>Здравствени систем и економски систем</vt:lpstr>
      <vt:lpstr>Економске неједнакости и здравље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Ceca</dc:creator>
  <cp:lastModifiedBy>Ceca</cp:lastModifiedBy>
  <cp:revision>41</cp:revision>
  <dcterms:created xsi:type="dcterms:W3CDTF">2020-03-26T10:25:28Z</dcterms:created>
  <dcterms:modified xsi:type="dcterms:W3CDTF">2021-01-31T13:43:40Z</dcterms:modified>
</cp:coreProperties>
</file>